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67" r:id="rId4"/>
    <p:sldId id="258" r:id="rId5"/>
    <p:sldId id="259" r:id="rId6"/>
    <p:sldId id="260" r:id="rId7"/>
    <p:sldId id="261" r:id="rId8"/>
    <p:sldId id="271" r:id="rId9"/>
    <p:sldId id="262" r:id="rId10"/>
    <p:sldId id="272" r:id="rId11"/>
    <p:sldId id="263" r:id="rId12"/>
    <p:sldId id="265" r:id="rId13"/>
    <p:sldId id="266" r:id="rId14"/>
    <p:sldId id="273" r:id="rId15"/>
    <p:sldId id="268" r:id="rId16"/>
    <p:sldId id="269" r:id="rId17"/>
    <p:sldId id="264" r:id="rId18"/>
    <p:sldId id="270" r:id="rId19"/>
  </p:sldIdLst>
  <p:sldSz cx="9144000" cy="6858000" type="screen4x3"/>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3633"/>
          </a:xfrm>
          <a:prstGeom prst="rect">
            <a:avLst/>
          </a:prstGeom>
        </p:spPr>
        <p:txBody>
          <a:bodyPr vert="horz" lIns="91440" tIns="45720" rIns="91440" bIns="45720" rtlCol="0"/>
          <a:lstStyle>
            <a:lvl1pPr algn="r">
              <a:defRPr sz="1200"/>
            </a:lvl1pPr>
          </a:lstStyle>
          <a:p>
            <a:fld id="{E162F34C-4168-4963-B7C1-E7B355FC0D93}" type="datetimeFigureOut">
              <a:rPr lang="en-GB" smtClean="0"/>
              <a:t>11/05/2015</a:t>
            </a:fld>
            <a:endParaRPr lang="en-GB"/>
          </a:p>
        </p:txBody>
      </p:sp>
      <p:sp>
        <p:nvSpPr>
          <p:cNvPr id="4" name="Slide Image Placeholder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689515"/>
            <a:ext cx="5393690" cy="444269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6"/>
            <a:ext cx="2921582"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6"/>
            <a:ext cx="2921582" cy="493633"/>
          </a:xfrm>
          <a:prstGeom prst="rect">
            <a:avLst/>
          </a:prstGeom>
        </p:spPr>
        <p:txBody>
          <a:bodyPr vert="horz" lIns="91440" tIns="45720" rIns="91440" bIns="45720" rtlCol="0" anchor="b"/>
          <a:lstStyle>
            <a:lvl1pPr algn="r">
              <a:defRPr sz="1200"/>
            </a:lvl1pPr>
          </a:lstStyle>
          <a:p>
            <a:fld id="{09AA9435-0251-4CA3-8B6E-7315273DC9F8}" type="slidenum">
              <a:rPr lang="en-GB" smtClean="0"/>
              <a:t>‹#›</a:t>
            </a:fld>
            <a:endParaRPr lang="en-GB"/>
          </a:p>
        </p:txBody>
      </p:sp>
    </p:spTree>
    <p:extLst>
      <p:ext uri="{BB962C8B-B14F-4D97-AF65-F5344CB8AC3E}">
        <p14:creationId xmlns:p14="http://schemas.microsoft.com/office/powerpoint/2010/main" val="52136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a:t>
            </a:fld>
            <a:endParaRPr lang="en-GB"/>
          </a:p>
        </p:txBody>
      </p:sp>
    </p:spTree>
    <p:extLst>
      <p:ext uri="{BB962C8B-B14F-4D97-AF65-F5344CB8AC3E}">
        <p14:creationId xmlns:p14="http://schemas.microsoft.com/office/powerpoint/2010/main" val="794251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2</a:t>
            </a:fld>
            <a:endParaRPr lang="en-GB"/>
          </a:p>
        </p:txBody>
      </p:sp>
    </p:spTree>
    <p:extLst>
      <p:ext uri="{BB962C8B-B14F-4D97-AF65-F5344CB8AC3E}">
        <p14:creationId xmlns:p14="http://schemas.microsoft.com/office/powerpoint/2010/main" val="4065126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3</a:t>
            </a:fld>
            <a:endParaRPr lang="en-GB"/>
          </a:p>
        </p:txBody>
      </p:sp>
    </p:spTree>
    <p:extLst>
      <p:ext uri="{BB962C8B-B14F-4D97-AF65-F5344CB8AC3E}">
        <p14:creationId xmlns:p14="http://schemas.microsoft.com/office/powerpoint/2010/main" val="4143421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be or not to be</a:t>
            </a:r>
            <a:endParaRPr lang="en-GB" dirty="0"/>
          </a:p>
        </p:txBody>
      </p:sp>
      <p:sp>
        <p:nvSpPr>
          <p:cNvPr id="4" name="Slide Number Placeholder 3"/>
          <p:cNvSpPr>
            <a:spLocks noGrp="1"/>
          </p:cNvSpPr>
          <p:nvPr>
            <p:ph type="sldNum" sz="quarter" idx="10"/>
          </p:nvPr>
        </p:nvSpPr>
        <p:spPr/>
        <p:txBody>
          <a:bodyPr/>
          <a:lstStyle/>
          <a:p>
            <a:fld id="{09AA9435-0251-4CA3-8B6E-7315273DC9F8}" type="slidenum">
              <a:rPr lang="en-GB" smtClean="0"/>
              <a:t>4</a:t>
            </a:fld>
            <a:endParaRPr lang="en-GB"/>
          </a:p>
        </p:txBody>
      </p:sp>
    </p:spTree>
    <p:extLst>
      <p:ext uri="{BB962C8B-B14F-4D97-AF65-F5344CB8AC3E}">
        <p14:creationId xmlns:p14="http://schemas.microsoft.com/office/powerpoint/2010/main" val="743376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5</a:t>
            </a:fld>
            <a:endParaRPr lang="en-GB"/>
          </a:p>
        </p:txBody>
      </p:sp>
    </p:spTree>
    <p:extLst>
      <p:ext uri="{BB962C8B-B14F-4D97-AF65-F5344CB8AC3E}">
        <p14:creationId xmlns:p14="http://schemas.microsoft.com/office/powerpoint/2010/main" val="285347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6</a:t>
            </a:fld>
            <a:endParaRPr lang="en-GB"/>
          </a:p>
        </p:txBody>
      </p:sp>
    </p:spTree>
    <p:extLst>
      <p:ext uri="{BB962C8B-B14F-4D97-AF65-F5344CB8AC3E}">
        <p14:creationId xmlns:p14="http://schemas.microsoft.com/office/powerpoint/2010/main" val="1388962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7</a:t>
            </a:fld>
            <a:endParaRPr lang="en-GB"/>
          </a:p>
        </p:txBody>
      </p:sp>
    </p:spTree>
    <p:extLst>
      <p:ext uri="{BB962C8B-B14F-4D97-AF65-F5344CB8AC3E}">
        <p14:creationId xmlns:p14="http://schemas.microsoft.com/office/powerpoint/2010/main" val="3293902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a:t>
            </a:r>
            <a:r>
              <a:rPr lang="en-GB" baseline="0" dirty="0" smtClean="0"/>
              <a:t> OG vs LXX</a:t>
            </a:r>
          </a:p>
          <a:p>
            <a:r>
              <a:rPr lang="en-GB" baseline="0" dirty="0" smtClean="0"/>
              <a:t>Does that mean that Paul has changed his quotation? No. There was a variety of OG translation available.</a:t>
            </a:r>
            <a:endParaRPr lang="el-GR" baseline="0" dirty="0" smtClean="0"/>
          </a:p>
          <a:p>
            <a:r>
              <a:rPr lang="en-GB" baseline="0" dirty="0" smtClean="0"/>
              <a:t>But which of these texts is the most recent? In terms of </a:t>
            </a:r>
            <a:r>
              <a:rPr lang="en-GB" baseline="0" dirty="0" err="1" smtClean="0"/>
              <a:t>mss</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77F90169-692B-416D-B34F-474BF81B91E8}" type="slidenum">
              <a:rPr lang="en-GB" smtClean="0"/>
              <a:t>8</a:t>
            </a:fld>
            <a:endParaRPr lang="en-GB"/>
          </a:p>
        </p:txBody>
      </p:sp>
    </p:spTree>
    <p:extLst>
      <p:ext uri="{BB962C8B-B14F-4D97-AF65-F5344CB8AC3E}">
        <p14:creationId xmlns:p14="http://schemas.microsoft.com/office/powerpoint/2010/main" val="2346046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Paying taxes to </a:t>
            </a:r>
            <a:r>
              <a:rPr lang="en-GB" dirty="0" err="1" smtClean="0"/>
              <a:t>Ceasar</a:t>
            </a:r>
            <a:r>
              <a:rPr lang="en-GB" baseline="0" dirty="0" smtClean="0"/>
              <a:t>, question about the resurrection, question about the greatest commandment, Jesus’ question about the Son of David</a:t>
            </a:r>
          </a:p>
          <a:p>
            <a:endParaRPr lang="en-GB" baseline="0" dirty="0" smtClean="0"/>
          </a:p>
          <a:p>
            <a:endParaRPr lang="en-GB" baseline="0" dirty="0" smtClean="0"/>
          </a:p>
          <a:p>
            <a:r>
              <a:rPr lang="en-GB" baseline="0" dirty="0" smtClean="0"/>
              <a:t>Proem uses set lectionary texts</a:t>
            </a:r>
          </a:p>
          <a:p>
            <a:r>
              <a:rPr lang="en-GB" baseline="0" dirty="0" err="1" smtClean="0"/>
              <a:t>Yelamedenu</a:t>
            </a:r>
            <a:r>
              <a:rPr lang="en-GB" baseline="0" dirty="0" smtClean="0"/>
              <a:t> – let him teach – answering a question and drawing texts in</a:t>
            </a:r>
          </a:p>
          <a:p>
            <a:endParaRPr lang="en-GB" baseline="0" dirty="0" smtClean="0"/>
          </a:p>
          <a:p>
            <a:r>
              <a:rPr lang="en-GB" dirty="0" smtClean="0"/>
              <a:t>How much more – 1 Cor 9:8-11,</a:t>
            </a:r>
            <a:r>
              <a:rPr lang="en-GB" baseline="0" dirty="0" smtClean="0"/>
              <a:t> Sermon on the mount</a:t>
            </a:r>
            <a:endParaRPr lang="en-GB" dirty="0"/>
          </a:p>
        </p:txBody>
      </p:sp>
      <p:sp>
        <p:nvSpPr>
          <p:cNvPr id="4" name="Slide Number Placeholder 3"/>
          <p:cNvSpPr>
            <a:spLocks noGrp="1"/>
          </p:cNvSpPr>
          <p:nvPr>
            <p:ph type="sldNum" sz="quarter" idx="10"/>
          </p:nvPr>
        </p:nvSpPr>
        <p:spPr/>
        <p:txBody>
          <a:bodyPr/>
          <a:lstStyle/>
          <a:p>
            <a:fld id="{09AA9435-0251-4CA3-8B6E-7315273DC9F8}" type="slidenum">
              <a:rPr lang="en-GB" smtClean="0"/>
              <a:t>9</a:t>
            </a:fld>
            <a:endParaRPr lang="en-GB"/>
          </a:p>
        </p:txBody>
      </p:sp>
    </p:spTree>
    <p:extLst>
      <p:ext uri="{BB962C8B-B14F-4D97-AF65-F5344CB8AC3E}">
        <p14:creationId xmlns:p14="http://schemas.microsoft.com/office/powerpoint/2010/main" val="3190980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10</a:t>
            </a:fld>
            <a:endParaRPr lang="en-GB"/>
          </a:p>
        </p:txBody>
      </p:sp>
    </p:spTree>
    <p:extLst>
      <p:ext uri="{BB962C8B-B14F-4D97-AF65-F5344CB8AC3E}">
        <p14:creationId xmlns:p14="http://schemas.microsoft.com/office/powerpoint/2010/main" val="141804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11</a:t>
            </a:fld>
            <a:endParaRPr lang="en-GB"/>
          </a:p>
        </p:txBody>
      </p:sp>
    </p:spTree>
    <p:extLst>
      <p:ext uri="{BB962C8B-B14F-4D97-AF65-F5344CB8AC3E}">
        <p14:creationId xmlns:p14="http://schemas.microsoft.com/office/powerpoint/2010/main" val="2181370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12</a:t>
            </a:fld>
            <a:endParaRPr lang="en-GB"/>
          </a:p>
        </p:txBody>
      </p:sp>
    </p:spTree>
    <p:extLst>
      <p:ext uri="{BB962C8B-B14F-4D97-AF65-F5344CB8AC3E}">
        <p14:creationId xmlns:p14="http://schemas.microsoft.com/office/powerpoint/2010/main" val="2694013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13</a:t>
            </a:fld>
            <a:endParaRPr lang="en-GB"/>
          </a:p>
        </p:txBody>
      </p:sp>
    </p:spTree>
    <p:extLst>
      <p:ext uri="{BB962C8B-B14F-4D97-AF65-F5344CB8AC3E}">
        <p14:creationId xmlns:p14="http://schemas.microsoft.com/office/powerpoint/2010/main" val="3065730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14</a:t>
            </a:fld>
            <a:endParaRPr lang="en-GB"/>
          </a:p>
        </p:txBody>
      </p:sp>
    </p:spTree>
    <p:extLst>
      <p:ext uri="{BB962C8B-B14F-4D97-AF65-F5344CB8AC3E}">
        <p14:creationId xmlns:p14="http://schemas.microsoft.com/office/powerpoint/2010/main" val="513188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15</a:t>
            </a:fld>
            <a:endParaRPr lang="en-GB"/>
          </a:p>
        </p:txBody>
      </p:sp>
    </p:spTree>
    <p:extLst>
      <p:ext uri="{BB962C8B-B14F-4D97-AF65-F5344CB8AC3E}">
        <p14:creationId xmlns:p14="http://schemas.microsoft.com/office/powerpoint/2010/main" val="1261256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16</a:t>
            </a:fld>
            <a:endParaRPr lang="en-GB"/>
          </a:p>
        </p:txBody>
      </p:sp>
    </p:spTree>
    <p:extLst>
      <p:ext uri="{BB962C8B-B14F-4D97-AF65-F5344CB8AC3E}">
        <p14:creationId xmlns:p14="http://schemas.microsoft.com/office/powerpoint/2010/main" val="2764534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17</a:t>
            </a:fld>
            <a:endParaRPr lang="en-GB"/>
          </a:p>
        </p:txBody>
      </p:sp>
    </p:spTree>
    <p:extLst>
      <p:ext uri="{BB962C8B-B14F-4D97-AF65-F5344CB8AC3E}">
        <p14:creationId xmlns:p14="http://schemas.microsoft.com/office/powerpoint/2010/main" val="3103636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9AA9435-0251-4CA3-8B6E-7315273DC9F8}" type="slidenum">
              <a:rPr lang="en-GB" smtClean="0"/>
              <a:t>18</a:t>
            </a:fld>
            <a:endParaRPr lang="en-GB"/>
          </a:p>
        </p:txBody>
      </p:sp>
    </p:spTree>
    <p:extLst>
      <p:ext uri="{BB962C8B-B14F-4D97-AF65-F5344CB8AC3E}">
        <p14:creationId xmlns:p14="http://schemas.microsoft.com/office/powerpoint/2010/main" val="1189283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1DAACA4-B111-4A31-8FA1-0DFE243C5BFB}" type="datetimeFigureOut">
              <a:rPr lang="en-GB" smtClean="0"/>
              <a:t>11/05/2015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DAACA4-B111-4A31-8FA1-0DFE243C5BFB}" type="datetimeFigureOut">
              <a:rPr lang="en-GB" smtClean="0"/>
              <a:t>11/05/2015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1DAACA4-B111-4A31-8FA1-0DFE243C5BFB}" type="datetimeFigureOut">
              <a:rPr lang="en-GB" smtClean="0"/>
              <a:t>11/05/2015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1DAACA4-B111-4A31-8FA1-0DFE243C5BFB}" type="datetimeFigureOut">
              <a:rPr lang="en-GB" smtClean="0"/>
              <a:t>11/05/2015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88B425-A40B-435E-8E83-7BE78EFEF122}"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1DAACA4-B111-4A31-8FA1-0DFE243C5BFB}" type="datetimeFigureOut">
              <a:rPr lang="en-GB" smtClean="0"/>
              <a:t>11/05/2015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DAACA4-B111-4A31-8FA1-0DFE243C5BFB}" type="datetimeFigureOut">
              <a:rPr lang="en-GB" smtClean="0"/>
              <a:t>11/05/2015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DAACA4-B111-4A31-8FA1-0DFE243C5BFB}" type="datetimeFigureOut">
              <a:rPr lang="en-GB" smtClean="0"/>
              <a:t>11/05/2015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61DAACA4-B111-4A31-8FA1-0DFE243C5BFB}" type="datetimeFigureOut">
              <a:rPr lang="en-GB" smtClean="0"/>
              <a:t>11/05/2015</a:t>
            </a:fld>
            <a:endParaRPr lang="en-GB"/>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A088B425-A40B-435E-8E83-7BE78EFEF122}"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DAACA4-B111-4A31-8FA1-0DFE243C5BFB}" type="datetimeFigureOut">
              <a:rPr lang="en-GB" smtClean="0"/>
              <a:t>11/05/2015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AACA4-B111-4A31-8FA1-0DFE243C5BFB}" type="datetimeFigureOut">
              <a:rPr lang="en-GB" smtClean="0"/>
              <a:t>11/05/2015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AACA4-B111-4A31-8FA1-0DFE243C5BFB}" type="datetimeFigureOut">
              <a:rPr lang="en-GB" smtClean="0"/>
              <a:t>11/05/2015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B425-A40B-435E-8E83-7BE78EFEF12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1DAACA4-B111-4A31-8FA1-0DFE243C5BFB}" type="datetimeFigureOut">
              <a:rPr lang="en-GB" smtClean="0"/>
              <a:t>11/05/2015</a:t>
            </a:fld>
            <a:endParaRPr lang="en-GB"/>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GB"/>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A088B425-A40B-435E-8E83-7BE78EFEF12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Hermeneutics and the use of the OT in the NT</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081378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Statements about Scripture in the NT</a:t>
            </a:r>
            <a:endParaRPr lang="en-GB" dirty="0"/>
          </a:p>
        </p:txBody>
      </p:sp>
      <p:sp>
        <p:nvSpPr>
          <p:cNvPr id="3" name="Content Placeholder 2"/>
          <p:cNvSpPr>
            <a:spLocks noGrp="1"/>
          </p:cNvSpPr>
          <p:nvPr>
            <p:ph idx="1"/>
          </p:nvPr>
        </p:nvSpPr>
        <p:spPr/>
        <p:txBody>
          <a:bodyPr/>
          <a:lstStyle/>
          <a:p>
            <a:r>
              <a:rPr lang="en-GB" sz="2800" dirty="0" smtClean="0"/>
              <a:t>Matt 5:17-20 the law will not pass away</a:t>
            </a:r>
          </a:p>
          <a:p>
            <a:r>
              <a:rPr lang="en-GB" sz="2800" dirty="0" smtClean="0"/>
              <a:t>Matt 13:17 the prophets wanted to see me</a:t>
            </a:r>
          </a:p>
          <a:p>
            <a:r>
              <a:rPr lang="en-GB" sz="2800" dirty="0" smtClean="0"/>
              <a:t>Rom 15:4 written for our learning</a:t>
            </a:r>
            <a:endParaRPr lang="en-GB" sz="2800" dirty="0" smtClean="0"/>
          </a:p>
          <a:p>
            <a:r>
              <a:rPr lang="en-GB" sz="2800" dirty="0" smtClean="0"/>
              <a:t>2 Tim 3:16 Scripture is God-breathed</a:t>
            </a:r>
          </a:p>
          <a:p>
            <a:r>
              <a:rPr lang="en-GB" sz="2800" dirty="0" smtClean="0"/>
              <a:t>1 Pet 1:10-12 prophets spoke of Christ</a:t>
            </a:r>
          </a:p>
          <a:p>
            <a:r>
              <a:rPr lang="en-GB" sz="2800" dirty="0" smtClean="0"/>
              <a:t>2 Pet 1:19-21 their words came from God</a:t>
            </a:r>
          </a:p>
          <a:p>
            <a:pPr marL="0" indent="0">
              <a:buNone/>
            </a:pPr>
            <a:endParaRPr lang="en-GB" dirty="0"/>
          </a:p>
        </p:txBody>
      </p:sp>
    </p:spTree>
    <p:extLst>
      <p:ext uri="{BB962C8B-B14F-4D97-AF65-F5344CB8AC3E}">
        <p14:creationId xmlns:p14="http://schemas.microsoft.com/office/powerpoint/2010/main" val="135096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NT </a:t>
            </a:r>
            <a:r>
              <a:rPr lang="en-GB" dirty="0" err="1" smtClean="0"/>
              <a:t>HERMENeutical</a:t>
            </a:r>
            <a:r>
              <a:rPr lang="en-GB" dirty="0" smtClean="0"/>
              <a:t> Assumptions</a:t>
            </a:r>
            <a:endParaRPr lang="en-GB" dirty="0"/>
          </a:p>
        </p:txBody>
      </p:sp>
      <p:sp>
        <p:nvSpPr>
          <p:cNvPr id="3" name="Content Placeholder 2"/>
          <p:cNvSpPr>
            <a:spLocks noGrp="1"/>
          </p:cNvSpPr>
          <p:nvPr>
            <p:ph idx="1"/>
          </p:nvPr>
        </p:nvSpPr>
        <p:spPr/>
        <p:txBody>
          <a:bodyPr>
            <a:noAutofit/>
          </a:bodyPr>
          <a:lstStyle/>
          <a:p>
            <a:r>
              <a:rPr lang="en-GB" sz="2800" dirty="0" smtClean="0"/>
              <a:t>Scripture is about Jesus Christ</a:t>
            </a:r>
          </a:p>
          <a:p>
            <a:r>
              <a:rPr lang="en-GB" sz="2800" dirty="0" smtClean="0"/>
              <a:t>Scripture is about the Church</a:t>
            </a:r>
          </a:p>
          <a:p>
            <a:r>
              <a:rPr lang="en-GB" sz="2800" dirty="0" smtClean="0"/>
              <a:t>Scripture is being fulfilled</a:t>
            </a:r>
          </a:p>
          <a:p>
            <a:r>
              <a:rPr lang="en-GB" sz="2800" dirty="0" smtClean="0"/>
              <a:t>Scripture is unfailing and true in its testimony</a:t>
            </a:r>
          </a:p>
          <a:p>
            <a:r>
              <a:rPr lang="en-GB" sz="2800" dirty="0" smtClean="0"/>
              <a:t>Scripture is written text</a:t>
            </a:r>
          </a:p>
          <a:p>
            <a:r>
              <a:rPr lang="en-GB" sz="2800" dirty="0" smtClean="0"/>
              <a:t>Scripture is the active voice of God</a:t>
            </a:r>
            <a:endParaRPr lang="en-GB" sz="2800" dirty="0"/>
          </a:p>
        </p:txBody>
      </p:sp>
    </p:spTree>
    <p:extLst>
      <p:ext uri="{BB962C8B-B14F-4D97-AF65-F5344CB8AC3E}">
        <p14:creationId xmlns:p14="http://schemas.microsoft.com/office/powerpoint/2010/main" val="57951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Ways the NT refers to Scripture</a:t>
            </a:r>
            <a:endParaRPr lang="en-GB" dirty="0"/>
          </a:p>
        </p:txBody>
      </p:sp>
      <p:sp>
        <p:nvSpPr>
          <p:cNvPr id="3" name="Content Placeholder 2"/>
          <p:cNvSpPr>
            <a:spLocks noGrp="1"/>
          </p:cNvSpPr>
          <p:nvPr>
            <p:ph idx="1"/>
          </p:nvPr>
        </p:nvSpPr>
        <p:spPr/>
        <p:txBody>
          <a:bodyPr>
            <a:normAutofit lnSpcReduction="10000"/>
          </a:bodyPr>
          <a:lstStyle/>
          <a:p>
            <a:r>
              <a:rPr lang="en-GB" sz="2800" dirty="0" smtClean="0"/>
              <a:t>Quotation</a:t>
            </a:r>
          </a:p>
          <a:p>
            <a:r>
              <a:rPr lang="en-GB" sz="2800" dirty="0" smtClean="0"/>
              <a:t>Often introduced with a formula: ‘as it is written’, ‘he said’,  ‘he says</a:t>
            </a:r>
            <a:r>
              <a:rPr lang="en-GB" sz="2800" dirty="0"/>
              <a:t>’, </a:t>
            </a:r>
            <a:r>
              <a:rPr lang="en-GB" sz="2800" dirty="0" smtClean="0"/>
              <a:t>‘therefore’ , ‘saying’, ‘</a:t>
            </a:r>
            <a:r>
              <a:rPr lang="en-GB" sz="2800" dirty="0"/>
              <a:t>and</a:t>
            </a:r>
            <a:r>
              <a:rPr lang="en-GB" sz="2800" dirty="0" smtClean="0"/>
              <a:t>’…</a:t>
            </a:r>
          </a:p>
          <a:p>
            <a:r>
              <a:rPr lang="en-GB" sz="2800" dirty="0" smtClean="0"/>
              <a:t>Acts 13:33 “as also it is written in the second Psalm…”</a:t>
            </a:r>
            <a:endParaRPr lang="en-GB" sz="2800" dirty="0"/>
          </a:p>
          <a:p>
            <a:r>
              <a:rPr lang="en-GB" sz="2800" dirty="0"/>
              <a:t>Heb </a:t>
            </a:r>
            <a:r>
              <a:rPr lang="en-GB" sz="2800" dirty="0" smtClean="0"/>
              <a:t>2:6 “it has been testified somewhere…”</a:t>
            </a:r>
            <a:endParaRPr lang="en-GB" sz="2800" dirty="0"/>
          </a:p>
          <a:p>
            <a:endParaRPr lang="en-GB" dirty="0"/>
          </a:p>
        </p:txBody>
      </p:sp>
    </p:spTree>
    <p:extLst>
      <p:ext uri="{BB962C8B-B14F-4D97-AF65-F5344CB8AC3E}">
        <p14:creationId xmlns:p14="http://schemas.microsoft.com/office/powerpoint/2010/main" val="232738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Ways the NT refers to Scripture</a:t>
            </a:r>
            <a:endParaRPr lang="en-GB" dirty="0"/>
          </a:p>
        </p:txBody>
      </p:sp>
      <p:sp>
        <p:nvSpPr>
          <p:cNvPr id="3" name="Content Placeholder 2"/>
          <p:cNvSpPr>
            <a:spLocks noGrp="1"/>
          </p:cNvSpPr>
          <p:nvPr>
            <p:ph idx="1"/>
          </p:nvPr>
        </p:nvSpPr>
        <p:spPr/>
        <p:txBody>
          <a:bodyPr>
            <a:normAutofit lnSpcReduction="10000"/>
          </a:bodyPr>
          <a:lstStyle/>
          <a:p>
            <a:r>
              <a:rPr lang="en-GB" sz="2400" dirty="0" smtClean="0"/>
              <a:t>Allusion</a:t>
            </a:r>
          </a:p>
          <a:p>
            <a:r>
              <a:rPr lang="en-GB" sz="2400" dirty="0" smtClean="0"/>
              <a:t>Referring to Scripture without giving a formal quotation</a:t>
            </a:r>
          </a:p>
          <a:p>
            <a:r>
              <a:rPr lang="en-GB" sz="2400" dirty="0" smtClean="0"/>
              <a:t>Matt 12:40 “for just as Jonah was three days and three nights in the belly of the great fish, so will the Son of Man be three days and three nights in the heart of the earth”</a:t>
            </a:r>
          </a:p>
          <a:p>
            <a:r>
              <a:rPr lang="en-GB" sz="2400" dirty="0" smtClean="0"/>
              <a:t>1 </a:t>
            </a:r>
            <a:r>
              <a:rPr lang="en-GB" sz="2400" dirty="0"/>
              <a:t>Pet 3:6 “as Sarah obeyed Abraham and called him Lord”</a:t>
            </a:r>
          </a:p>
          <a:p>
            <a:endParaRPr lang="en-GB" dirty="0"/>
          </a:p>
        </p:txBody>
      </p:sp>
    </p:spTree>
    <p:extLst>
      <p:ext uri="{BB962C8B-B14F-4D97-AF65-F5344CB8AC3E}">
        <p14:creationId xmlns:p14="http://schemas.microsoft.com/office/powerpoint/2010/main" val="132648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Ways the NT refers to Scripture</a:t>
            </a:r>
            <a:endParaRPr lang="en-GB" dirty="0"/>
          </a:p>
        </p:txBody>
      </p:sp>
      <p:sp>
        <p:nvSpPr>
          <p:cNvPr id="3" name="Content Placeholder 2"/>
          <p:cNvSpPr>
            <a:spLocks noGrp="1"/>
          </p:cNvSpPr>
          <p:nvPr>
            <p:ph idx="1"/>
          </p:nvPr>
        </p:nvSpPr>
        <p:spPr/>
        <p:txBody>
          <a:bodyPr>
            <a:noAutofit/>
          </a:bodyPr>
          <a:lstStyle/>
          <a:p>
            <a:r>
              <a:rPr lang="en-GB" sz="2400" dirty="0" smtClean="0"/>
              <a:t>Echoes</a:t>
            </a:r>
          </a:p>
          <a:p>
            <a:r>
              <a:rPr lang="en-GB" sz="2400" dirty="0" smtClean="0"/>
              <a:t>Using scriptural words without using them as a quotation or without necessarily wanting your hearers to think of a particular passage</a:t>
            </a:r>
          </a:p>
          <a:p>
            <a:r>
              <a:rPr lang="en-GB" sz="2400" dirty="0" smtClean="0"/>
              <a:t>1 Pet 2:9 “you are a chosen race, a royal priesthood, a people for his own possession, that you might proclaim the </a:t>
            </a:r>
            <a:r>
              <a:rPr lang="en-GB" sz="2400" dirty="0" err="1" smtClean="0"/>
              <a:t>excellencies</a:t>
            </a:r>
            <a:r>
              <a:rPr lang="en-GB" sz="2400" dirty="0" smtClean="0"/>
              <a:t> of him who called you out of darkness into his marvellous light”</a:t>
            </a:r>
            <a:endParaRPr lang="en-GB" sz="2400" dirty="0"/>
          </a:p>
        </p:txBody>
      </p:sp>
    </p:spTree>
    <p:extLst>
      <p:ext uri="{BB962C8B-B14F-4D97-AF65-F5344CB8AC3E}">
        <p14:creationId xmlns:p14="http://schemas.microsoft.com/office/powerpoint/2010/main" val="132648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books does the NT use?</a:t>
            </a:r>
            <a:endParaRPr lang="en-GB" dirty="0"/>
          </a:p>
        </p:txBody>
      </p:sp>
      <p:sp>
        <p:nvSpPr>
          <p:cNvPr id="3" name="Content Placeholder 2"/>
          <p:cNvSpPr>
            <a:spLocks noGrp="1"/>
          </p:cNvSpPr>
          <p:nvPr>
            <p:ph idx="1"/>
          </p:nvPr>
        </p:nvSpPr>
        <p:spPr/>
        <p:txBody>
          <a:bodyPr>
            <a:normAutofit/>
          </a:bodyPr>
          <a:lstStyle/>
          <a:p>
            <a:r>
              <a:rPr lang="en-GB" sz="2800" dirty="0" smtClean="0"/>
              <a:t>Psalms -  79 quotations, 333 allusions</a:t>
            </a:r>
          </a:p>
          <a:p>
            <a:r>
              <a:rPr lang="en-GB" sz="2800" dirty="0" smtClean="0"/>
              <a:t>Isaiah – 66 quotations, 348 allusions</a:t>
            </a:r>
          </a:p>
          <a:p>
            <a:r>
              <a:rPr lang="en-GB" sz="2800" dirty="0" smtClean="0"/>
              <a:t>Genesis; Exodus</a:t>
            </a:r>
          </a:p>
          <a:p>
            <a:r>
              <a:rPr lang="en-GB" sz="2800" dirty="0" smtClean="0"/>
              <a:t>Allusions in every book except </a:t>
            </a:r>
            <a:r>
              <a:rPr lang="en-GB" sz="2800" dirty="0" err="1" smtClean="0"/>
              <a:t>Phile</a:t>
            </a:r>
            <a:r>
              <a:rPr lang="en-GB" sz="2800" dirty="0" smtClean="0"/>
              <a:t>, 2 </a:t>
            </a:r>
            <a:r>
              <a:rPr lang="en-GB" sz="2800" dirty="0" err="1" smtClean="0"/>
              <a:t>Jn</a:t>
            </a:r>
            <a:r>
              <a:rPr lang="en-GB" sz="2800" dirty="0" smtClean="0"/>
              <a:t> and 3 </a:t>
            </a:r>
            <a:r>
              <a:rPr lang="en-GB" sz="2800" dirty="0" err="1" smtClean="0"/>
              <a:t>Jn</a:t>
            </a:r>
            <a:endParaRPr lang="en-GB" sz="2800" dirty="0"/>
          </a:p>
        </p:txBody>
      </p:sp>
    </p:spTree>
    <p:extLst>
      <p:ext uri="{BB962C8B-B14F-4D97-AF65-F5344CB8AC3E}">
        <p14:creationId xmlns:p14="http://schemas.microsoft.com/office/powerpoint/2010/main" val="132648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sources does the NT use?</a:t>
            </a:r>
            <a:endParaRPr lang="en-GB" dirty="0"/>
          </a:p>
        </p:txBody>
      </p:sp>
      <p:sp>
        <p:nvSpPr>
          <p:cNvPr id="3" name="Content Placeholder 2"/>
          <p:cNvSpPr>
            <a:spLocks noGrp="1"/>
          </p:cNvSpPr>
          <p:nvPr>
            <p:ph idx="1"/>
          </p:nvPr>
        </p:nvSpPr>
        <p:spPr/>
        <p:txBody>
          <a:bodyPr/>
          <a:lstStyle/>
          <a:p>
            <a:r>
              <a:rPr lang="en-GB" sz="2400" dirty="0" smtClean="0"/>
              <a:t>Quotations are taken from a Greek source – not a fresh translation from the Hebrew.</a:t>
            </a:r>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611926888"/>
              </p:ext>
            </p:extLst>
          </p:nvPr>
        </p:nvGraphicFramePr>
        <p:xfrm>
          <a:off x="611560" y="2204864"/>
          <a:ext cx="8280920" cy="3665592"/>
        </p:xfrm>
        <a:graphic>
          <a:graphicData uri="http://schemas.openxmlformats.org/drawingml/2006/table">
            <a:tbl>
              <a:tblPr firstRow="1" bandRow="1">
                <a:tableStyleId>{5C22544A-7EE6-4342-B048-85BDC9FD1C3A}</a:tableStyleId>
              </a:tblPr>
              <a:tblGrid>
                <a:gridCol w="2070230"/>
                <a:gridCol w="2070230"/>
                <a:gridCol w="2070230"/>
                <a:gridCol w="2070230"/>
              </a:tblGrid>
              <a:tr h="648072">
                <a:tc>
                  <a:txBody>
                    <a:bodyPr/>
                    <a:lstStyle/>
                    <a:p>
                      <a:r>
                        <a:rPr lang="en-GB" sz="2400" dirty="0" err="1" smtClean="0"/>
                        <a:t>Hab</a:t>
                      </a:r>
                      <a:r>
                        <a:rPr lang="en-GB" sz="2400" baseline="0" dirty="0" smtClean="0"/>
                        <a:t> 2:4 MT</a:t>
                      </a:r>
                      <a:endParaRPr lang="en-GB" sz="2400" dirty="0"/>
                    </a:p>
                  </a:txBody>
                  <a:tcPr/>
                </a:tc>
                <a:tc>
                  <a:txBody>
                    <a:bodyPr/>
                    <a:lstStyle/>
                    <a:p>
                      <a:r>
                        <a:rPr lang="en-GB" sz="2400" dirty="0" err="1" smtClean="0"/>
                        <a:t>Hab</a:t>
                      </a:r>
                      <a:r>
                        <a:rPr lang="en-GB" sz="2400" dirty="0" smtClean="0"/>
                        <a:t> 2:4 LXX</a:t>
                      </a:r>
                      <a:endParaRPr lang="en-GB" sz="2400" dirty="0"/>
                    </a:p>
                  </a:txBody>
                  <a:tcPr/>
                </a:tc>
                <a:tc>
                  <a:txBody>
                    <a:bodyPr/>
                    <a:lstStyle/>
                    <a:p>
                      <a:r>
                        <a:rPr lang="en-GB" sz="2400" dirty="0" smtClean="0"/>
                        <a:t>Rom 1:17</a:t>
                      </a:r>
                      <a:endParaRPr lang="en-GB" sz="2400" dirty="0"/>
                    </a:p>
                  </a:txBody>
                  <a:tcPr/>
                </a:tc>
                <a:tc>
                  <a:txBody>
                    <a:bodyPr/>
                    <a:lstStyle/>
                    <a:p>
                      <a:r>
                        <a:rPr lang="en-GB" sz="2400" dirty="0" smtClean="0"/>
                        <a:t>Heb 10:38</a:t>
                      </a:r>
                      <a:endParaRPr lang="en-GB" sz="2400" dirty="0"/>
                    </a:p>
                  </a:txBody>
                  <a:tcPr/>
                </a:tc>
              </a:tr>
              <a:tr h="1728192">
                <a:tc>
                  <a:txBody>
                    <a:bodyPr/>
                    <a:lstStyle/>
                    <a:p>
                      <a:r>
                        <a:rPr lang="en-GB" sz="2400" dirty="0" smtClean="0"/>
                        <a:t>‘and the righteous will live by </a:t>
                      </a:r>
                      <a:r>
                        <a:rPr lang="en-GB" sz="2400" dirty="0" smtClean="0">
                          <a:solidFill>
                            <a:srgbClr val="FF0000"/>
                          </a:solidFill>
                        </a:rPr>
                        <a:t>his</a:t>
                      </a:r>
                      <a:r>
                        <a:rPr lang="en-GB" sz="2400" dirty="0" smtClean="0"/>
                        <a:t> faith(</a:t>
                      </a:r>
                      <a:r>
                        <a:rPr lang="en-GB" sz="2400" dirty="0" err="1" smtClean="0"/>
                        <a:t>fulness</a:t>
                      </a:r>
                      <a:r>
                        <a:rPr lang="en-GB" sz="2400" dirty="0" smtClean="0"/>
                        <a:t>)’</a:t>
                      </a:r>
                    </a:p>
                    <a:p>
                      <a:endParaRPr lang="en-GB" sz="2400" dirty="0" smtClean="0"/>
                    </a:p>
                    <a:p>
                      <a:r>
                        <a:rPr lang="he-IL" sz="2400" dirty="0" smtClean="0">
                          <a:effectLst/>
                          <a:latin typeface="SBL Hebrew" panose="02000000000000000000" pitchFamily="2" charset="-79"/>
                          <a:cs typeface="SBL Hebrew" panose="02000000000000000000" pitchFamily="2" charset="-79"/>
                        </a:rPr>
                        <a:t>וְצַדִּ֖יק בֶּאֱמוּנָתֹ֥ו יִחְיֶֽה</a:t>
                      </a:r>
                      <a:endParaRPr lang="en-GB" sz="2400" dirty="0">
                        <a:latin typeface="SBL Hebrew" panose="02000000000000000000" pitchFamily="2" charset="-79"/>
                        <a:cs typeface="SBL Hebrew" panose="02000000000000000000" pitchFamily="2" charset="-79"/>
                      </a:endParaRPr>
                    </a:p>
                  </a:txBody>
                  <a:tcPr/>
                </a:tc>
                <a:tc>
                  <a:txBody>
                    <a:bodyPr/>
                    <a:lstStyle/>
                    <a:p>
                      <a:r>
                        <a:rPr lang="en-GB" sz="2400" dirty="0" smtClean="0"/>
                        <a:t>‘but the righteous will</a:t>
                      </a:r>
                      <a:r>
                        <a:rPr lang="en-GB" sz="2400" baseline="0" dirty="0" smtClean="0"/>
                        <a:t> live by </a:t>
                      </a:r>
                      <a:r>
                        <a:rPr lang="en-GB" sz="2400" baseline="0" dirty="0" smtClean="0">
                          <a:solidFill>
                            <a:srgbClr val="FF0000"/>
                          </a:solidFill>
                        </a:rPr>
                        <a:t>my</a:t>
                      </a:r>
                      <a:r>
                        <a:rPr lang="en-GB" sz="2400" baseline="0" dirty="0" smtClean="0"/>
                        <a:t> faithfulness’</a:t>
                      </a:r>
                    </a:p>
                    <a:p>
                      <a:endParaRPr lang="en-GB" sz="2400" baseline="0" dirty="0" smtClean="0"/>
                    </a:p>
                    <a:p>
                      <a:r>
                        <a:rPr lang="el-GR" sz="2400" dirty="0" smtClean="0">
                          <a:effectLst/>
                          <a:latin typeface="SBL Greek" panose="02000000000000000000" pitchFamily="2" charset="0"/>
                          <a:ea typeface="SBL Greek" panose="02000000000000000000" pitchFamily="2" charset="0"/>
                        </a:rPr>
                        <a:t>ὁ δὲ δίκαιος ἐκ πίστεώς </a:t>
                      </a:r>
                      <a:r>
                        <a:rPr lang="el-GR" sz="2400" dirty="0" smtClean="0">
                          <a:solidFill>
                            <a:srgbClr val="FF0000"/>
                          </a:solidFill>
                          <a:effectLst/>
                          <a:latin typeface="SBL Greek" panose="02000000000000000000" pitchFamily="2" charset="0"/>
                          <a:ea typeface="SBL Greek" panose="02000000000000000000" pitchFamily="2" charset="0"/>
                        </a:rPr>
                        <a:t>μου</a:t>
                      </a:r>
                      <a:r>
                        <a:rPr lang="el-GR" sz="2400" dirty="0" smtClean="0">
                          <a:effectLst/>
                          <a:latin typeface="SBL Greek" panose="02000000000000000000" pitchFamily="2" charset="0"/>
                          <a:ea typeface="SBL Greek" panose="02000000000000000000" pitchFamily="2" charset="0"/>
                        </a:rPr>
                        <a:t> ζήσεται</a:t>
                      </a:r>
                      <a:endParaRPr lang="en-GB" sz="2400" dirty="0">
                        <a:latin typeface="SBL Greek" panose="02000000000000000000" pitchFamily="2" charset="0"/>
                        <a:ea typeface="SBL Greek" panose="02000000000000000000" pitchFamily="2" charset="0"/>
                      </a:endParaRPr>
                    </a:p>
                  </a:txBody>
                  <a:tcPr/>
                </a:tc>
                <a:tc>
                  <a:txBody>
                    <a:bodyPr/>
                    <a:lstStyle/>
                    <a:p>
                      <a:r>
                        <a:rPr lang="en-GB" sz="2400" dirty="0" smtClean="0"/>
                        <a:t>‘but the righteous will live by faith’</a:t>
                      </a:r>
                    </a:p>
                    <a:p>
                      <a:endParaRPr lang="en-GB" sz="2400" dirty="0" smtClean="0"/>
                    </a:p>
                    <a:p>
                      <a:endParaRPr lang="en-GB" sz="2400" dirty="0" smtClean="0"/>
                    </a:p>
                    <a:p>
                      <a:r>
                        <a:rPr lang="el-GR" sz="2400" dirty="0" smtClean="0">
                          <a:effectLst/>
                          <a:latin typeface="SBL Greek" panose="02000000000000000000" pitchFamily="2" charset="0"/>
                          <a:ea typeface="SBL Greek" panose="02000000000000000000" pitchFamily="2" charset="0"/>
                        </a:rPr>
                        <a:t>ὁ δὲ δίκαιος ἐκ πίστεως ζήσεται.</a:t>
                      </a:r>
                      <a:endParaRPr lang="en-GB" sz="2400" dirty="0">
                        <a:latin typeface="SBL Greek" panose="02000000000000000000" pitchFamily="2" charset="0"/>
                        <a:ea typeface="SBL Greek" panose="02000000000000000000" pitchFamily="2" charset="0"/>
                      </a:endParaRPr>
                    </a:p>
                  </a:txBody>
                  <a:tcPr/>
                </a:tc>
                <a:tc>
                  <a:txBody>
                    <a:bodyPr/>
                    <a:lstStyle/>
                    <a:p>
                      <a:r>
                        <a:rPr lang="en-GB" sz="2400" dirty="0" smtClean="0"/>
                        <a:t>‘but </a:t>
                      </a:r>
                      <a:r>
                        <a:rPr lang="en-GB" sz="2400" dirty="0" smtClean="0">
                          <a:solidFill>
                            <a:srgbClr val="FF0000"/>
                          </a:solidFill>
                        </a:rPr>
                        <a:t>my</a:t>
                      </a:r>
                      <a:r>
                        <a:rPr lang="en-GB" sz="2400" dirty="0" smtClean="0"/>
                        <a:t> righteous</a:t>
                      </a:r>
                      <a:r>
                        <a:rPr lang="en-GB" sz="2400" baseline="0" dirty="0" smtClean="0"/>
                        <a:t> one will live by faith’</a:t>
                      </a:r>
                      <a:endParaRPr lang="el-GR" sz="2400" baseline="0" dirty="0" smtClean="0"/>
                    </a:p>
                    <a:p>
                      <a:endParaRPr lang="el-GR" sz="2400" baseline="0" dirty="0" smtClean="0"/>
                    </a:p>
                    <a:p>
                      <a:r>
                        <a:rPr lang="el-GR" sz="2400" dirty="0" smtClean="0">
                          <a:effectLst/>
                          <a:latin typeface="SBL Greek" panose="02000000000000000000" pitchFamily="2" charset="0"/>
                          <a:ea typeface="SBL Greek" panose="02000000000000000000" pitchFamily="2" charset="0"/>
                        </a:rPr>
                        <a:t>ὁ δὲ δίκαιός </a:t>
                      </a:r>
                      <a:r>
                        <a:rPr lang="el-GR" sz="2400" dirty="0" smtClean="0">
                          <a:solidFill>
                            <a:srgbClr val="FF0000"/>
                          </a:solidFill>
                          <a:effectLst/>
                          <a:latin typeface="SBL Greek" panose="02000000000000000000" pitchFamily="2" charset="0"/>
                          <a:ea typeface="SBL Greek" panose="02000000000000000000" pitchFamily="2" charset="0"/>
                        </a:rPr>
                        <a:t>μου</a:t>
                      </a:r>
                      <a:r>
                        <a:rPr lang="el-GR" sz="2400" dirty="0" smtClean="0">
                          <a:effectLst/>
                          <a:latin typeface="SBL Greek" panose="02000000000000000000" pitchFamily="2" charset="0"/>
                          <a:ea typeface="SBL Greek" panose="02000000000000000000" pitchFamily="2" charset="0"/>
                        </a:rPr>
                        <a:t> ἐκ πίστεως ζήσεται</a:t>
                      </a:r>
                      <a:endParaRPr lang="en-GB" sz="2400" dirty="0">
                        <a:latin typeface="SBL Greek" panose="02000000000000000000" pitchFamily="2" charset="0"/>
                        <a:ea typeface="SBL Greek" panose="02000000000000000000" pitchFamily="2" charset="0"/>
                      </a:endParaRPr>
                    </a:p>
                  </a:txBody>
                  <a:tcPr/>
                </a:tc>
              </a:tr>
            </a:tbl>
          </a:graphicData>
        </a:graphic>
      </p:graphicFrame>
    </p:spTree>
    <p:extLst>
      <p:ext uri="{BB962C8B-B14F-4D97-AF65-F5344CB8AC3E}">
        <p14:creationId xmlns:p14="http://schemas.microsoft.com/office/powerpoint/2010/main" val="235022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Rabbinic techniques</a:t>
            </a:r>
            <a:endParaRPr lang="en-GB" dirty="0"/>
          </a:p>
        </p:txBody>
      </p:sp>
      <p:sp>
        <p:nvSpPr>
          <p:cNvPr id="3" name="Content Placeholder 2"/>
          <p:cNvSpPr>
            <a:spLocks noGrp="1"/>
          </p:cNvSpPr>
          <p:nvPr>
            <p:ph idx="1"/>
          </p:nvPr>
        </p:nvSpPr>
        <p:spPr/>
        <p:txBody>
          <a:bodyPr>
            <a:normAutofit lnSpcReduction="10000"/>
          </a:bodyPr>
          <a:lstStyle/>
          <a:p>
            <a:r>
              <a:rPr lang="en-GB" sz="2800" dirty="0" smtClean="0"/>
              <a:t>Four types of question – Mark 12</a:t>
            </a:r>
          </a:p>
          <a:p>
            <a:r>
              <a:rPr lang="en-GB" sz="2800" dirty="0" smtClean="0"/>
              <a:t>Proem and </a:t>
            </a:r>
            <a:r>
              <a:rPr lang="en-GB" sz="2800" dirty="0" err="1" smtClean="0"/>
              <a:t>Yelamedenu</a:t>
            </a:r>
            <a:r>
              <a:rPr lang="en-GB" sz="2800" dirty="0"/>
              <a:t> </a:t>
            </a:r>
            <a:r>
              <a:rPr lang="en-GB" sz="2800" dirty="0" smtClean="0"/>
              <a:t>– sermon forms</a:t>
            </a:r>
          </a:p>
          <a:p>
            <a:r>
              <a:rPr lang="en-GB" sz="2800" dirty="0" err="1" smtClean="0"/>
              <a:t>Qal</a:t>
            </a:r>
            <a:r>
              <a:rPr lang="en-GB" sz="2800" dirty="0" smtClean="0"/>
              <a:t> </a:t>
            </a:r>
            <a:r>
              <a:rPr lang="en-GB" sz="2800" dirty="0" err="1" smtClean="0"/>
              <a:t>Wahomer</a:t>
            </a:r>
            <a:r>
              <a:rPr lang="en-GB" sz="2800" dirty="0" smtClean="0"/>
              <a:t> – from the greater to the lesser – ‘how much more?’</a:t>
            </a:r>
          </a:p>
          <a:p>
            <a:r>
              <a:rPr lang="en-GB" sz="2800" dirty="0" err="1" smtClean="0"/>
              <a:t>Gezerah</a:t>
            </a:r>
            <a:r>
              <a:rPr lang="en-GB" sz="2800" dirty="0" smtClean="0"/>
              <a:t> </a:t>
            </a:r>
            <a:r>
              <a:rPr lang="en-GB" sz="2800" dirty="0" err="1" smtClean="0"/>
              <a:t>Shawah</a:t>
            </a:r>
            <a:r>
              <a:rPr lang="en-GB" sz="2800" dirty="0" smtClean="0"/>
              <a:t> – Heb 4:4</a:t>
            </a:r>
          </a:p>
          <a:p>
            <a:r>
              <a:rPr lang="en-GB" sz="2800" dirty="0" err="1" smtClean="0"/>
              <a:t>Dabar</a:t>
            </a:r>
            <a:r>
              <a:rPr lang="en-GB" sz="2800" dirty="0" smtClean="0"/>
              <a:t> ha-lamed </a:t>
            </a:r>
            <a:r>
              <a:rPr lang="en-GB" sz="2800" dirty="0" err="1" smtClean="0"/>
              <a:t>m’anyanu</a:t>
            </a:r>
            <a:r>
              <a:rPr lang="en-GB" sz="2800" dirty="0" smtClean="0"/>
              <a:t> – Rom 4:11 – what came first? Righteousness or circumcision?</a:t>
            </a:r>
            <a:endParaRPr lang="en-GB" sz="2800" dirty="0"/>
          </a:p>
        </p:txBody>
      </p:sp>
    </p:spTree>
    <p:extLst>
      <p:ext uri="{BB962C8B-B14F-4D97-AF65-F5344CB8AC3E}">
        <p14:creationId xmlns:p14="http://schemas.microsoft.com/office/powerpoint/2010/main" val="324980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Gezerah</a:t>
            </a:r>
            <a:r>
              <a:rPr lang="en-GB" dirty="0" smtClean="0"/>
              <a:t> </a:t>
            </a:r>
            <a:r>
              <a:rPr lang="en-GB" dirty="0" err="1" smtClean="0"/>
              <a:t>shewah</a:t>
            </a:r>
            <a:r>
              <a:rPr lang="en-GB" dirty="0" smtClean="0"/>
              <a:t> – Heb 4</a:t>
            </a:r>
            <a:endParaRPr lang="en-GB" dirty="0"/>
          </a:p>
        </p:txBody>
      </p:sp>
      <p:sp>
        <p:nvSpPr>
          <p:cNvPr id="3" name="Content Placeholder 2"/>
          <p:cNvSpPr>
            <a:spLocks noGrp="1"/>
          </p:cNvSpPr>
          <p:nvPr>
            <p:ph idx="1"/>
          </p:nvPr>
        </p:nvSpPr>
        <p:spPr/>
        <p:txBody>
          <a:bodyPr>
            <a:normAutofit/>
          </a:bodyPr>
          <a:lstStyle/>
          <a:p>
            <a:r>
              <a:rPr lang="en-GB" sz="2800" dirty="0" smtClean="0"/>
              <a:t>Ps 95:11 “So I swore in my wrath, ‘they shall never enter into </a:t>
            </a:r>
            <a:r>
              <a:rPr lang="en-GB" sz="2800" dirty="0" smtClean="0">
                <a:solidFill>
                  <a:srgbClr val="FF0000"/>
                </a:solidFill>
              </a:rPr>
              <a:t>my rest</a:t>
            </a:r>
            <a:r>
              <a:rPr lang="en-GB" sz="2800" dirty="0" smtClean="0"/>
              <a:t>’”</a:t>
            </a:r>
          </a:p>
          <a:p>
            <a:r>
              <a:rPr lang="en-GB" sz="2800" dirty="0" smtClean="0"/>
              <a:t>Heb 4:4 “For he has spoken somewhere of the seventh day in this way, ‘and </a:t>
            </a:r>
            <a:r>
              <a:rPr lang="en-GB" sz="2800" dirty="0" smtClean="0">
                <a:solidFill>
                  <a:srgbClr val="FF0000"/>
                </a:solidFill>
              </a:rPr>
              <a:t>God rested </a:t>
            </a:r>
            <a:r>
              <a:rPr lang="en-GB" sz="2800" dirty="0" smtClean="0"/>
              <a:t>on the seventh day from all his works’”</a:t>
            </a:r>
          </a:p>
        </p:txBody>
      </p:sp>
    </p:spTree>
    <p:extLst>
      <p:ext uri="{BB962C8B-B14F-4D97-AF65-F5344CB8AC3E}">
        <p14:creationId xmlns:p14="http://schemas.microsoft.com/office/powerpoint/2010/main" val="351757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Typology</a:t>
            </a:r>
            <a:endParaRPr lang="en-GB" dirty="0"/>
          </a:p>
        </p:txBody>
      </p:sp>
      <p:sp>
        <p:nvSpPr>
          <p:cNvPr id="3" name="Content Placeholder 2"/>
          <p:cNvSpPr>
            <a:spLocks noGrp="1"/>
          </p:cNvSpPr>
          <p:nvPr>
            <p:ph idx="1"/>
          </p:nvPr>
        </p:nvSpPr>
        <p:spPr/>
        <p:txBody>
          <a:bodyPr/>
          <a:lstStyle/>
          <a:p>
            <a:r>
              <a:rPr lang="en-GB" sz="2000" dirty="0" smtClean="0"/>
              <a:t>Something in the OT prefigures something in the NT. The relationship between them comes from shared history and narrative.</a:t>
            </a:r>
          </a:p>
          <a:p>
            <a:r>
              <a:rPr lang="en-GB" sz="2000" dirty="0" smtClean="0"/>
              <a:t>Adam Christology: 1 Cor 15:21-22 “Since by man came death, by man came also the resurrection of the death. For as in Adam all die, even so in Christ shall all be made alive”.</a:t>
            </a:r>
          </a:p>
          <a:p>
            <a:r>
              <a:rPr lang="en-GB" sz="2000" dirty="0"/>
              <a:t>Matt 12:40 “for just as Jonah was three days and three nights in the belly of the great fish, so will the Son of Man be three days and three nights in the heart of the earth”</a:t>
            </a:r>
          </a:p>
          <a:p>
            <a:endParaRPr lang="en-GB" dirty="0"/>
          </a:p>
        </p:txBody>
      </p:sp>
    </p:spTree>
    <p:extLst>
      <p:ext uri="{BB962C8B-B14F-4D97-AF65-F5344CB8AC3E}">
        <p14:creationId xmlns:p14="http://schemas.microsoft.com/office/powerpoint/2010/main" val="273541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Allegory</a:t>
            </a:r>
            <a:endParaRPr lang="en-GB" dirty="0"/>
          </a:p>
        </p:txBody>
      </p:sp>
      <p:sp>
        <p:nvSpPr>
          <p:cNvPr id="3" name="Content Placeholder 2"/>
          <p:cNvSpPr>
            <a:spLocks noGrp="1"/>
          </p:cNvSpPr>
          <p:nvPr>
            <p:ph idx="1"/>
          </p:nvPr>
        </p:nvSpPr>
        <p:spPr/>
        <p:txBody>
          <a:bodyPr>
            <a:normAutofit/>
          </a:bodyPr>
          <a:lstStyle/>
          <a:p>
            <a:r>
              <a:rPr lang="en-GB" sz="2400" dirty="0" smtClean="0"/>
              <a:t>Unusual in the NT</a:t>
            </a:r>
          </a:p>
          <a:p>
            <a:r>
              <a:rPr lang="en-GB" sz="2400" dirty="0" smtClean="0"/>
              <a:t>If typology points forward in time to later things, allegory points upward to higher things</a:t>
            </a:r>
          </a:p>
          <a:p>
            <a:r>
              <a:rPr lang="en-GB" sz="2400" dirty="0" smtClean="0"/>
              <a:t>Gal 4:21-26 (v.21 “now this may be interpreted allegorically</a:t>
            </a:r>
            <a:r>
              <a:rPr lang="en-GB" sz="2400" dirty="0" smtClean="0"/>
              <a:t>”)</a:t>
            </a:r>
            <a:endParaRPr lang="en-GB" sz="2400" dirty="0" smtClean="0"/>
          </a:p>
          <a:p>
            <a:r>
              <a:rPr lang="en-GB" sz="2400" dirty="0" smtClean="0"/>
              <a:t>Often associated with a denigration of material things and literal meaning</a:t>
            </a:r>
          </a:p>
          <a:p>
            <a:r>
              <a:rPr lang="en-GB" sz="2400" dirty="0" smtClean="0"/>
              <a:t>Philo</a:t>
            </a:r>
            <a:endParaRPr lang="en-GB" sz="2400" dirty="0"/>
          </a:p>
        </p:txBody>
      </p:sp>
    </p:spTree>
    <p:extLst>
      <p:ext uri="{BB962C8B-B14F-4D97-AF65-F5344CB8AC3E}">
        <p14:creationId xmlns:p14="http://schemas.microsoft.com/office/powerpoint/2010/main" val="273541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Historical Setting</a:t>
            </a:r>
            <a:endParaRPr lang="en-GB" dirty="0"/>
          </a:p>
        </p:txBody>
      </p:sp>
      <p:sp>
        <p:nvSpPr>
          <p:cNvPr id="3" name="Content Placeholder 2"/>
          <p:cNvSpPr>
            <a:spLocks noGrp="1"/>
          </p:cNvSpPr>
          <p:nvPr>
            <p:ph idx="1"/>
          </p:nvPr>
        </p:nvSpPr>
        <p:spPr>
          <a:xfrm>
            <a:off x="0" y="1100628"/>
            <a:ext cx="8964488" cy="3984556"/>
          </a:xfrm>
        </p:spPr>
        <p:txBody>
          <a:bodyPr>
            <a:normAutofit lnSpcReduction="10000"/>
          </a:bodyPr>
          <a:lstStyle/>
          <a:p>
            <a:r>
              <a:rPr lang="en-GB" sz="2000" dirty="0" smtClean="0"/>
              <a:t>Heb 4</a:t>
            </a:r>
            <a:r>
              <a:rPr lang="en-GB" sz="2000" baseline="30000" dirty="0"/>
              <a:t>6 </a:t>
            </a:r>
            <a:r>
              <a:rPr lang="en-GB" sz="2000" dirty="0"/>
              <a:t>Therefore since it still remains for some to enter that rest, and since those who formerly had the good news proclaimed to them did not go in because of their disobedience, </a:t>
            </a:r>
            <a:r>
              <a:rPr lang="en-GB" sz="2000" baseline="30000" dirty="0"/>
              <a:t>7 </a:t>
            </a:r>
            <a:r>
              <a:rPr lang="en-GB" sz="2000" dirty="0"/>
              <a:t>God again set a certain day, calling it ‘Today’. This he did when a long time later he spoke through David, as in the passage already quoted:</a:t>
            </a:r>
          </a:p>
          <a:p>
            <a:r>
              <a:rPr lang="en-GB" sz="2000" dirty="0"/>
              <a:t>‘Today, if you hear his voice,</a:t>
            </a:r>
            <a:br>
              <a:rPr lang="en-GB" sz="2000" dirty="0"/>
            </a:br>
            <a:r>
              <a:rPr lang="en-GB" sz="2000" dirty="0"/>
              <a:t>    do not harden your hearts</a:t>
            </a:r>
            <a:r>
              <a:rPr lang="en-GB" sz="2000" dirty="0" smtClean="0"/>
              <a:t>.’</a:t>
            </a:r>
            <a:endParaRPr lang="en-GB" sz="2000" dirty="0"/>
          </a:p>
          <a:p>
            <a:r>
              <a:rPr lang="en-GB" sz="2000" baseline="30000" dirty="0"/>
              <a:t>8 </a:t>
            </a:r>
            <a:r>
              <a:rPr lang="en-GB" sz="2000" dirty="0"/>
              <a:t>For if Joshua had given them rest, God would not have spoken later about another day</a:t>
            </a:r>
            <a:r>
              <a:rPr lang="en-GB" sz="2000" dirty="0" smtClean="0"/>
              <a:t>.</a:t>
            </a:r>
            <a:endParaRPr lang="en-GB" sz="2000" dirty="0"/>
          </a:p>
          <a:p>
            <a:r>
              <a:rPr lang="en-GB" sz="2000" dirty="0" smtClean="0"/>
              <a:t>Benjamin Sargent, </a:t>
            </a:r>
            <a:r>
              <a:rPr lang="en-GB" sz="2000" i="1" dirty="0" smtClean="0"/>
              <a:t>David being a Prophet: The Contingency of Scripture upon History in the New Testament</a:t>
            </a:r>
            <a:r>
              <a:rPr lang="en-GB" sz="2000" dirty="0" smtClean="0"/>
              <a:t> (BZNW 207; Berlin: de </a:t>
            </a:r>
            <a:r>
              <a:rPr lang="en-GB" sz="2000" dirty="0" err="1" smtClean="0"/>
              <a:t>Gruyter</a:t>
            </a:r>
            <a:r>
              <a:rPr lang="en-GB" sz="2000" dirty="0" smtClean="0"/>
              <a:t>, 2014).</a:t>
            </a:r>
          </a:p>
          <a:p>
            <a:endParaRPr lang="en-GB" dirty="0" smtClean="0"/>
          </a:p>
          <a:p>
            <a:endParaRPr lang="en-GB" dirty="0" smtClean="0"/>
          </a:p>
          <a:p>
            <a:endParaRPr lang="en-GB" dirty="0"/>
          </a:p>
        </p:txBody>
      </p:sp>
    </p:spTree>
    <p:extLst>
      <p:ext uri="{BB962C8B-B14F-4D97-AF65-F5344CB8AC3E}">
        <p14:creationId xmlns:p14="http://schemas.microsoft.com/office/powerpoint/2010/main" val="27354116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Historical Setting</a:t>
            </a:r>
            <a:endParaRPr lang="en-GB" dirty="0"/>
          </a:p>
        </p:txBody>
      </p:sp>
      <p:sp>
        <p:nvSpPr>
          <p:cNvPr id="3" name="Content Placeholder 2"/>
          <p:cNvSpPr>
            <a:spLocks noGrp="1"/>
          </p:cNvSpPr>
          <p:nvPr>
            <p:ph idx="1"/>
          </p:nvPr>
        </p:nvSpPr>
        <p:spPr>
          <a:xfrm>
            <a:off x="179512" y="908720"/>
            <a:ext cx="8964488" cy="4416604"/>
          </a:xfrm>
        </p:spPr>
        <p:txBody>
          <a:bodyPr>
            <a:normAutofit/>
          </a:bodyPr>
          <a:lstStyle/>
          <a:p>
            <a:r>
              <a:rPr lang="en-GB" sz="1700" dirty="0" smtClean="0"/>
              <a:t>Acts 2 </a:t>
            </a:r>
            <a:r>
              <a:rPr lang="en-GB" sz="1700" baseline="30000" dirty="0" smtClean="0"/>
              <a:t>25</a:t>
            </a:r>
            <a:r>
              <a:rPr lang="en-GB" sz="1700" baseline="30000" dirty="0"/>
              <a:t> </a:t>
            </a:r>
            <a:r>
              <a:rPr lang="en-GB" sz="1700" dirty="0"/>
              <a:t>David said about him:</a:t>
            </a:r>
          </a:p>
          <a:p>
            <a:r>
              <a:rPr lang="en-GB" sz="1700" dirty="0"/>
              <a:t>‘“I saw the Lord always before </a:t>
            </a:r>
            <a:r>
              <a:rPr lang="en-GB" sz="1700" dirty="0" smtClean="0"/>
              <a:t>me. Because </a:t>
            </a:r>
            <a:r>
              <a:rPr lang="en-GB" sz="1700" dirty="0"/>
              <a:t>he is at my right </a:t>
            </a:r>
            <a:r>
              <a:rPr lang="en-GB" sz="1700" dirty="0" smtClean="0"/>
              <a:t>hand, I </a:t>
            </a:r>
            <a:r>
              <a:rPr lang="en-GB" sz="1700" dirty="0"/>
              <a:t>will not be </a:t>
            </a:r>
            <a:r>
              <a:rPr lang="en-GB" sz="1700" dirty="0" smtClean="0"/>
              <a:t>shaken. </a:t>
            </a:r>
            <a:r>
              <a:rPr lang="en-GB" sz="1700" baseline="30000" dirty="0" smtClean="0"/>
              <a:t>26</a:t>
            </a:r>
            <a:r>
              <a:rPr lang="en-GB" sz="1700" baseline="30000" dirty="0"/>
              <a:t> </a:t>
            </a:r>
            <a:r>
              <a:rPr lang="en-GB" sz="1700" dirty="0"/>
              <a:t>Therefore my heart is glad and my tongue </a:t>
            </a:r>
            <a:r>
              <a:rPr lang="en-GB" sz="1700" dirty="0" smtClean="0"/>
              <a:t>rejoices; my </a:t>
            </a:r>
            <a:r>
              <a:rPr lang="en-GB" sz="1700" dirty="0"/>
              <a:t>body also will rest in </a:t>
            </a:r>
            <a:r>
              <a:rPr lang="en-GB" sz="1700" dirty="0" smtClean="0"/>
              <a:t>hope,</a:t>
            </a:r>
            <a:r>
              <a:rPr lang="en-GB" sz="1700" baseline="30000" dirty="0" smtClean="0"/>
              <a:t>27</a:t>
            </a:r>
            <a:r>
              <a:rPr lang="en-GB" sz="1700" baseline="30000" dirty="0"/>
              <a:t> </a:t>
            </a:r>
            <a:r>
              <a:rPr lang="en-GB" sz="1700" dirty="0"/>
              <a:t>because you will not abandon me to the realm of the </a:t>
            </a:r>
            <a:r>
              <a:rPr lang="en-GB" sz="1700" dirty="0" smtClean="0"/>
              <a:t>dead, you </a:t>
            </a:r>
            <a:r>
              <a:rPr lang="en-GB" sz="1700" dirty="0"/>
              <a:t>will not let your holy one see </a:t>
            </a:r>
            <a:r>
              <a:rPr lang="en-GB" sz="1700" dirty="0" smtClean="0"/>
              <a:t>decay.</a:t>
            </a:r>
            <a:r>
              <a:rPr lang="en-GB" sz="1700" baseline="30000" dirty="0" smtClean="0"/>
              <a:t>28</a:t>
            </a:r>
            <a:r>
              <a:rPr lang="en-GB" sz="1700" baseline="30000" dirty="0"/>
              <a:t> </a:t>
            </a:r>
            <a:r>
              <a:rPr lang="en-GB" sz="1700" dirty="0"/>
              <a:t>You have made known to me the paths of </a:t>
            </a:r>
            <a:r>
              <a:rPr lang="en-GB" sz="1700" dirty="0" smtClean="0"/>
              <a:t>life; you </a:t>
            </a:r>
            <a:r>
              <a:rPr lang="en-GB" sz="1700" dirty="0"/>
              <a:t>will fill me with joy in your presence</a:t>
            </a:r>
            <a:r>
              <a:rPr lang="en-GB" sz="1700" dirty="0" smtClean="0"/>
              <a:t>.” [Ps 16]</a:t>
            </a:r>
            <a:endParaRPr lang="en-GB" sz="1700" dirty="0"/>
          </a:p>
          <a:p>
            <a:r>
              <a:rPr lang="en-GB" sz="1700" baseline="30000" dirty="0"/>
              <a:t>29 </a:t>
            </a:r>
            <a:r>
              <a:rPr lang="en-GB" sz="1700" dirty="0"/>
              <a:t>‘Fellow Israelites, I can tell you confidently that the patriarch David died and was buried, and his tomb is here to this day. </a:t>
            </a:r>
            <a:r>
              <a:rPr lang="en-GB" sz="1700" baseline="30000" dirty="0"/>
              <a:t>30 </a:t>
            </a:r>
            <a:r>
              <a:rPr lang="en-GB" sz="1700" dirty="0"/>
              <a:t>But he was a prophet and knew that God had promised him on oath that he would place one of his descendants on his throne. </a:t>
            </a:r>
            <a:r>
              <a:rPr lang="en-GB" sz="1700" baseline="30000" dirty="0"/>
              <a:t>31 </a:t>
            </a:r>
            <a:r>
              <a:rPr lang="en-GB" sz="1700" dirty="0"/>
              <a:t>Seeing what was to come, he spoke of the resurrection of the Messiah, that he was not abandoned to the realm of the dead, nor did his body see decay</a:t>
            </a:r>
            <a:r>
              <a:rPr lang="en-GB" sz="1700" dirty="0" smtClean="0"/>
              <a:t>.</a:t>
            </a:r>
            <a:endParaRPr lang="en-GB" sz="1700" dirty="0"/>
          </a:p>
          <a:p>
            <a:r>
              <a:rPr lang="en-GB" sz="1700" dirty="0" smtClean="0"/>
              <a:t>Benjamin Sargent, </a:t>
            </a:r>
            <a:r>
              <a:rPr lang="en-GB" sz="1700" i="1" dirty="0" smtClean="0"/>
              <a:t>As it is Written: Interpreting the Bible with Boldness</a:t>
            </a:r>
            <a:r>
              <a:rPr lang="en-GB" sz="1700" dirty="0" smtClean="0"/>
              <a:t> (LS 75; London: Latimer Trust, 2011).</a:t>
            </a:r>
          </a:p>
          <a:p>
            <a:endParaRPr lang="en-GB" dirty="0" smtClean="0"/>
          </a:p>
          <a:p>
            <a:endParaRPr lang="en-GB" dirty="0" smtClean="0"/>
          </a:p>
          <a:p>
            <a:endParaRPr lang="en-GB" dirty="0"/>
          </a:p>
        </p:txBody>
      </p:sp>
    </p:spTree>
    <p:extLst>
      <p:ext uri="{BB962C8B-B14F-4D97-AF65-F5344CB8AC3E}">
        <p14:creationId xmlns:p14="http://schemas.microsoft.com/office/powerpoint/2010/main" val="2979337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Charismatic exegesis</a:t>
            </a:r>
            <a:endParaRPr lang="en-GB" dirty="0"/>
          </a:p>
        </p:txBody>
      </p:sp>
      <p:sp>
        <p:nvSpPr>
          <p:cNvPr id="3" name="Content Placeholder 2"/>
          <p:cNvSpPr>
            <a:spLocks noGrp="1"/>
          </p:cNvSpPr>
          <p:nvPr>
            <p:ph idx="1"/>
          </p:nvPr>
        </p:nvSpPr>
        <p:spPr/>
        <p:txBody>
          <a:bodyPr/>
          <a:lstStyle/>
          <a:p>
            <a:endParaRPr lang="en-GB" dirty="0" smtClean="0"/>
          </a:p>
          <a:p>
            <a:endParaRPr lang="en-GB" dirty="0"/>
          </a:p>
        </p:txBody>
      </p:sp>
      <p:sp>
        <p:nvSpPr>
          <p:cNvPr id="4" name="TextBox 3"/>
          <p:cNvSpPr txBox="1"/>
          <p:nvPr/>
        </p:nvSpPr>
        <p:spPr>
          <a:xfrm>
            <a:off x="899592" y="1196752"/>
            <a:ext cx="7704856" cy="3970318"/>
          </a:xfrm>
          <a:prstGeom prst="rect">
            <a:avLst/>
          </a:prstGeom>
          <a:noFill/>
        </p:spPr>
        <p:txBody>
          <a:bodyPr wrap="square" rtlCol="0">
            <a:spAutoFit/>
          </a:bodyPr>
          <a:lstStyle/>
          <a:p>
            <a:r>
              <a:rPr lang="en-GB" sz="2400" b="1" dirty="0" smtClean="0"/>
              <a:t>Interpretation is derived from the authority of the interpreter</a:t>
            </a:r>
          </a:p>
          <a:p>
            <a:endParaRPr lang="en-GB" sz="2400" b="1" dirty="0"/>
          </a:p>
          <a:p>
            <a:r>
              <a:rPr lang="en-GB" sz="2400" b="1" dirty="0" smtClean="0"/>
              <a:t>Paul as an apostle</a:t>
            </a:r>
          </a:p>
          <a:p>
            <a:endParaRPr lang="en-GB" sz="2400" b="1" dirty="0"/>
          </a:p>
          <a:p>
            <a:r>
              <a:rPr lang="en-GB" sz="2400" b="1" dirty="0" smtClean="0"/>
              <a:t>The Teacher of Righteousness at Qumran</a:t>
            </a:r>
          </a:p>
          <a:p>
            <a:endParaRPr lang="en-GB" sz="2400" b="1" dirty="0"/>
          </a:p>
          <a:p>
            <a:r>
              <a:rPr lang="en-GB" sz="2400" b="1" dirty="0" smtClean="0"/>
              <a:t>Christopher Stanley and Richard Hays debate on Paul</a:t>
            </a:r>
          </a:p>
          <a:p>
            <a:endParaRPr lang="en-GB" dirty="0"/>
          </a:p>
          <a:p>
            <a:endParaRPr lang="en-GB" dirty="0" smtClean="0"/>
          </a:p>
        </p:txBody>
      </p:sp>
    </p:spTree>
    <p:extLst>
      <p:ext uri="{BB962C8B-B14F-4D97-AF65-F5344CB8AC3E}">
        <p14:creationId xmlns:p14="http://schemas.microsoft.com/office/powerpoint/2010/main" val="86203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Hermeneutics in the NT: determinate meaning</a:t>
            </a:r>
            <a:endParaRPr lang="en-GB" dirty="0"/>
          </a:p>
        </p:txBody>
      </p:sp>
      <p:sp>
        <p:nvSpPr>
          <p:cNvPr id="3" name="Content Placeholder 2"/>
          <p:cNvSpPr>
            <a:spLocks noGrp="1"/>
          </p:cNvSpPr>
          <p:nvPr>
            <p:ph idx="1"/>
          </p:nvPr>
        </p:nvSpPr>
        <p:spPr>
          <a:xfrm>
            <a:off x="822960" y="1100628"/>
            <a:ext cx="7997512" cy="3579849"/>
          </a:xfrm>
        </p:spPr>
        <p:txBody>
          <a:bodyPr>
            <a:noAutofit/>
          </a:bodyPr>
          <a:lstStyle/>
          <a:p>
            <a:r>
              <a:rPr lang="en-GB" sz="2000" dirty="0" smtClean="0"/>
              <a:t>1 Pet 1:10-12</a:t>
            </a:r>
          </a:p>
          <a:p>
            <a:r>
              <a:rPr lang="en-GB" sz="2000" dirty="0" smtClean="0"/>
              <a:t>1QpHab 7:1</a:t>
            </a:r>
          </a:p>
          <a:p>
            <a:r>
              <a:rPr lang="en-GB" sz="2000" dirty="0"/>
              <a:t>	</a:t>
            </a:r>
            <a:r>
              <a:rPr lang="en-GB" sz="2000" dirty="0" smtClean="0"/>
              <a:t>“</a:t>
            </a:r>
            <a:r>
              <a:rPr lang="en-GB" sz="2000" dirty="0"/>
              <a:t>And God told Habakkuk to write what was going to happen </a:t>
            </a:r>
            <a:r>
              <a:rPr lang="en-GB" sz="2000" dirty="0">
                <a:solidFill>
                  <a:srgbClr val="FF0000"/>
                </a:solidFill>
              </a:rPr>
              <a:t>to the last generation</a:t>
            </a:r>
            <a:r>
              <a:rPr lang="en-GB" sz="2000" dirty="0"/>
              <a:t>, but </a:t>
            </a:r>
            <a:r>
              <a:rPr lang="en-GB" sz="2000" dirty="0">
                <a:solidFill>
                  <a:srgbClr val="FF0000"/>
                </a:solidFill>
              </a:rPr>
              <a:t>he did not let him know</a:t>
            </a:r>
            <a:r>
              <a:rPr lang="en-GB" sz="2000" dirty="0"/>
              <a:t> the consummation of the era.”</a:t>
            </a:r>
            <a:endParaRPr lang="en-GB" sz="2000" dirty="0" smtClean="0"/>
          </a:p>
          <a:p>
            <a:r>
              <a:rPr lang="en-GB" sz="2000" dirty="0" smtClean="0"/>
              <a:t>Joel Green, ‘Narrating the Gospel in 1 and 2 Peter’, </a:t>
            </a:r>
            <a:r>
              <a:rPr lang="en-GB" sz="2000" i="1" dirty="0" err="1" smtClean="0"/>
              <a:t>Int</a:t>
            </a:r>
            <a:r>
              <a:rPr lang="en-GB" sz="2000" i="1" dirty="0" smtClean="0"/>
              <a:t> </a:t>
            </a:r>
            <a:r>
              <a:rPr lang="en-GB" sz="2000" dirty="0" smtClean="0"/>
              <a:t> 60.3 (2006); </a:t>
            </a:r>
            <a:r>
              <a:rPr lang="en-GB" sz="2000" i="1" dirty="0" smtClean="0"/>
              <a:t>1 Peter </a:t>
            </a:r>
            <a:r>
              <a:rPr lang="en-GB" sz="2000" dirty="0" smtClean="0"/>
              <a:t> (Two Horizons; Grand Rapids: Eerdmans, 2007).</a:t>
            </a:r>
          </a:p>
          <a:p>
            <a:r>
              <a:rPr lang="en-GB" sz="2000" dirty="0" smtClean="0"/>
              <a:t>Benjamin Sargent, ‘The Narrative Substructure of 1 Peter’, </a:t>
            </a:r>
            <a:r>
              <a:rPr lang="en-GB" sz="2000" i="1" dirty="0" err="1" smtClean="0"/>
              <a:t>ExpTim</a:t>
            </a:r>
            <a:r>
              <a:rPr lang="en-GB" sz="2000" dirty="0" smtClean="0"/>
              <a:t>  124:10 (2013); </a:t>
            </a:r>
            <a:r>
              <a:rPr lang="en-GB" sz="2000" i="1" dirty="0" smtClean="0"/>
              <a:t>Written to Serve: The Use of Scripture in 1 Peter </a:t>
            </a:r>
            <a:r>
              <a:rPr lang="en-GB" sz="2000" dirty="0" smtClean="0"/>
              <a:t>(</a:t>
            </a:r>
            <a:r>
              <a:rPr lang="en-GB" sz="2000" dirty="0" smtClean="0"/>
              <a:t>LNTS 547; </a:t>
            </a:r>
            <a:r>
              <a:rPr lang="en-GB" sz="2000" dirty="0" smtClean="0"/>
              <a:t>London: T &amp; T Clark</a:t>
            </a:r>
            <a:r>
              <a:rPr lang="en-GB" sz="2000" dirty="0" smtClean="0"/>
              <a:t>, 2015).</a:t>
            </a:r>
            <a:endParaRPr lang="en-GB" sz="2000" dirty="0"/>
          </a:p>
        </p:txBody>
      </p:sp>
    </p:spTree>
    <p:extLst>
      <p:ext uri="{BB962C8B-B14F-4D97-AF65-F5344CB8AC3E}">
        <p14:creationId xmlns:p14="http://schemas.microsoft.com/office/powerpoint/2010/main" val="86203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3 Views </a:t>
            </a:r>
            <a:r>
              <a:rPr lang="en-GB" dirty="0" smtClean="0"/>
              <a:t>on the OT in the NT</a:t>
            </a:r>
            <a:endParaRPr lang="en-GB" dirty="0"/>
          </a:p>
        </p:txBody>
      </p:sp>
      <p:sp>
        <p:nvSpPr>
          <p:cNvPr id="3" name="Content Placeholder 2"/>
          <p:cNvSpPr>
            <a:spLocks noGrp="1"/>
          </p:cNvSpPr>
          <p:nvPr>
            <p:ph idx="1"/>
          </p:nvPr>
        </p:nvSpPr>
        <p:spPr>
          <a:xfrm>
            <a:off x="822960" y="1100628"/>
            <a:ext cx="7520940" cy="4200580"/>
          </a:xfrm>
        </p:spPr>
        <p:txBody>
          <a:bodyPr>
            <a:normAutofit/>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r>
              <a:rPr lang="en-GB" dirty="0" err="1" smtClean="0"/>
              <a:t>Berding</a:t>
            </a:r>
            <a:r>
              <a:rPr lang="en-GB" dirty="0" smtClean="0"/>
              <a:t> and </a:t>
            </a:r>
            <a:r>
              <a:rPr lang="en-GB" dirty="0" err="1" smtClean="0"/>
              <a:t>Lunde</a:t>
            </a:r>
            <a:r>
              <a:rPr lang="en-GB" dirty="0" smtClean="0"/>
              <a:t> (eds.), </a:t>
            </a:r>
            <a:r>
              <a:rPr lang="en-GB" i="1" dirty="0" smtClean="0"/>
              <a:t>Three Views on the New Testament Use of the Old Testament</a:t>
            </a:r>
            <a:endParaRPr lang="en-GB" i="1" dirty="0"/>
          </a:p>
        </p:txBody>
      </p:sp>
      <p:graphicFrame>
        <p:nvGraphicFramePr>
          <p:cNvPr id="4" name="Table 3"/>
          <p:cNvGraphicFramePr>
            <a:graphicFrameLocks noGrp="1"/>
          </p:cNvGraphicFramePr>
          <p:nvPr>
            <p:extLst>
              <p:ext uri="{D42A27DB-BD31-4B8C-83A1-F6EECF244321}">
                <p14:modId xmlns:p14="http://schemas.microsoft.com/office/powerpoint/2010/main" val="724295556"/>
              </p:ext>
            </p:extLst>
          </p:nvPr>
        </p:nvGraphicFramePr>
        <p:xfrm>
          <a:off x="428104" y="980728"/>
          <a:ext cx="8244409" cy="3169920"/>
        </p:xfrm>
        <a:graphic>
          <a:graphicData uri="http://schemas.openxmlformats.org/drawingml/2006/table">
            <a:tbl>
              <a:tblPr/>
              <a:tblGrid>
                <a:gridCol w="1109824"/>
                <a:gridCol w="2674032"/>
                <a:gridCol w="2448272"/>
                <a:gridCol w="2012281"/>
              </a:tblGrid>
              <a:tr h="70208">
                <a:tc>
                  <a:txBody>
                    <a:bodyPr/>
                    <a:lstStyle/>
                    <a:p>
                      <a:endParaRPr lang="en-GB" sz="1600" dirty="0">
                        <a:effectLst/>
                      </a:endParaRPr>
                    </a:p>
                  </a:txBody>
                  <a:tcPr marL="17211" marR="172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algn="ctr"/>
                      <a:r>
                        <a:rPr lang="en-GB" sz="1600" b="1" cap="all">
                          <a:effectLst/>
                        </a:rPr>
                        <a:t>Kaiser</a:t>
                      </a:r>
                      <a:endParaRPr lang="en-GB" sz="1600">
                        <a:effectLst/>
                      </a:endParaRPr>
                    </a:p>
                  </a:txBody>
                  <a:tcPr marL="17211" marR="17211" marT="0" marB="0">
                    <a:lnL w="12700" cap="flat" cmpd="sng" algn="ctr">
                      <a:solidFill>
                        <a:srgbClr val="000000"/>
                      </a:solidFill>
                      <a:prstDash val="solid"/>
                      <a:round/>
                      <a:headEnd type="none" w="med" len="med"/>
                      <a:tailEnd type="none" w="med" len="med"/>
                    </a:lnL>
                    <a:lnR>
                      <a:noFill/>
                    </a:lnR>
                    <a:lnT>
                      <a:noFill/>
                    </a:lnT>
                    <a:lnB>
                      <a:noFill/>
                    </a:lnB>
                    <a:solidFill>
                      <a:srgbClr val="B2B2B2"/>
                    </a:solidFill>
                  </a:tcPr>
                </a:tc>
                <a:tc>
                  <a:txBody>
                    <a:bodyPr/>
                    <a:lstStyle/>
                    <a:p>
                      <a:pPr algn="ctr"/>
                      <a:r>
                        <a:rPr lang="en-GB" sz="1600" b="1" cap="all">
                          <a:effectLst/>
                        </a:rPr>
                        <a:t>Bock</a:t>
                      </a:r>
                      <a:endParaRPr lang="en-GB" sz="1600">
                        <a:effectLst/>
                      </a:endParaRPr>
                    </a:p>
                  </a:txBody>
                  <a:tcPr marL="17211" marR="17211" marT="0" marB="0">
                    <a:lnL>
                      <a:noFill/>
                    </a:lnL>
                    <a:lnR>
                      <a:noFill/>
                    </a:lnR>
                    <a:lnT>
                      <a:noFill/>
                    </a:lnT>
                    <a:lnB>
                      <a:noFill/>
                    </a:lnB>
                    <a:solidFill>
                      <a:srgbClr val="B2B2B2"/>
                    </a:solidFill>
                  </a:tcPr>
                </a:tc>
                <a:tc>
                  <a:txBody>
                    <a:bodyPr/>
                    <a:lstStyle/>
                    <a:p>
                      <a:pPr algn="ctr"/>
                      <a:r>
                        <a:rPr lang="en-GB" sz="1600" b="1" cap="all">
                          <a:effectLst/>
                        </a:rPr>
                        <a:t>Enns</a:t>
                      </a:r>
                      <a:endParaRPr lang="en-GB" sz="1600">
                        <a:effectLst/>
                      </a:endParaRPr>
                    </a:p>
                  </a:txBody>
                  <a:tcPr marL="17211" marR="17211" marT="0" marB="0">
                    <a:lnL>
                      <a:noFill/>
                    </a:lnL>
                    <a:lnR>
                      <a:noFill/>
                    </a:lnR>
                    <a:lnT>
                      <a:noFill/>
                    </a:lnT>
                    <a:lnB>
                      <a:noFill/>
                    </a:lnB>
                    <a:solidFill>
                      <a:srgbClr val="B2B2B2"/>
                    </a:solidFill>
                  </a:tcPr>
                </a:tc>
              </a:tr>
              <a:tr h="1544571">
                <a:tc>
                  <a:txBody>
                    <a:bodyPr/>
                    <a:lstStyle/>
                    <a:p>
                      <a:r>
                        <a:rPr lang="en-GB" sz="1600" i="1" dirty="0" err="1">
                          <a:effectLst/>
                        </a:rPr>
                        <a:t>Sensus</a:t>
                      </a:r>
                      <a:r>
                        <a:rPr lang="en-GB" sz="1600" i="1" dirty="0">
                          <a:effectLst/>
                        </a:rPr>
                        <a:t> </a:t>
                      </a:r>
                      <a:r>
                        <a:rPr lang="en-GB" sz="1600" i="1" dirty="0" err="1">
                          <a:effectLst/>
                        </a:rPr>
                        <a:t>plenior</a:t>
                      </a:r>
                      <a:r>
                        <a:rPr lang="en-GB" sz="1600" dirty="0">
                          <a:effectLst/>
                        </a:rPr>
                        <a:t>?</a:t>
                      </a:r>
                      <a:br>
                        <a:rPr lang="en-GB" sz="1600" dirty="0">
                          <a:effectLst/>
                        </a:rPr>
                      </a:br>
                      <a:endParaRPr lang="en-GB" sz="1600" dirty="0">
                        <a:effectLst/>
                      </a:endParaRPr>
                    </a:p>
                  </a:txBody>
                  <a:tcPr marL="17211" marR="17211" marT="0" marB="0">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r>
                        <a:rPr lang="en-GB" sz="1600" dirty="0" smtClean="0">
                          <a:effectLst/>
                        </a:rPr>
                        <a:t>No</a:t>
                      </a:r>
                      <a:r>
                        <a:rPr lang="en-GB" sz="1600" dirty="0">
                          <a:effectLst/>
                        </a:rPr>
                        <a:t>, the prophets knew where their prophecies were heading.</a:t>
                      </a:r>
                    </a:p>
                  </a:txBody>
                  <a:tcPr marL="17211" marR="17211" marT="0" marB="0">
                    <a:lnL>
                      <a:noFill/>
                    </a:lnL>
                    <a:lnR>
                      <a:noFill/>
                    </a:lnR>
                    <a:lnT>
                      <a:noFill/>
                    </a:lnT>
                    <a:lnB>
                      <a:noFill/>
                    </a:lnB>
                    <a:solidFill>
                      <a:srgbClr val="D9D9D9"/>
                    </a:solidFill>
                  </a:tcPr>
                </a:tc>
                <a:tc>
                  <a:txBody>
                    <a:bodyPr/>
                    <a:lstStyle/>
                    <a:p>
                      <a:r>
                        <a:rPr lang="en-GB" sz="1600" dirty="0" smtClean="0">
                          <a:effectLst/>
                        </a:rPr>
                        <a:t>Yes</a:t>
                      </a:r>
                      <a:r>
                        <a:rPr lang="en-GB" sz="1600" dirty="0">
                          <a:effectLst/>
                        </a:rPr>
                        <a:t>, but only in the limited sense of acknowledging that the OT writers could not always see </a:t>
                      </a:r>
                      <a:r>
                        <a:rPr lang="en-GB" sz="1600" dirty="0" err="1">
                          <a:effectLst/>
                        </a:rPr>
                        <a:t>fulfillments</a:t>
                      </a:r>
                      <a:r>
                        <a:rPr lang="en-GB" sz="1600" dirty="0">
                          <a:effectLst/>
                        </a:rPr>
                        <a:t> that emerge later.</a:t>
                      </a:r>
                    </a:p>
                  </a:txBody>
                  <a:tcPr marL="17211" marR="17211" marT="0" marB="0">
                    <a:lnL>
                      <a:noFill/>
                    </a:lnL>
                    <a:lnR>
                      <a:noFill/>
                    </a:lnR>
                    <a:lnT>
                      <a:noFill/>
                    </a:lnT>
                    <a:lnB>
                      <a:noFill/>
                    </a:lnB>
                    <a:solidFill>
                      <a:srgbClr val="D9D9D9"/>
                    </a:solidFill>
                  </a:tcPr>
                </a:tc>
                <a:tc>
                  <a:txBody>
                    <a:bodyPr/>
                    <a:lstStyle/>
                    <a:p>
                      <a:r>
                        <a:rPr lang="en-GB" sz="1600" dirty="0" smtClean="0">
                          <a:effectLst/>
                        </a:rPr>
                        <a:t>Yes</a:t>
                      </a:r>
                      <a:r>
                        <a:rPr lang="en-GB" sz="1600" dirty="0">
                          <a:effectLst/>
                        </a:rPr>
                        <a:t>, because Christ-as-</a:t>
                      </a:r>
                      <a:r>
                        <a:rPr lang="en-GB" sz="1600" i="1" dirty="0" err="1">
                          <a:effectLst/>
                        </a:rPr>
                        <a:t>telos</a:t>
                      </a:r>
                      <a:r>
                        <a:rPr lang="en-GB" sz="1600" i="1" dirty="0">
                          <a:effectLst/>
                        </a:rPr>
                        <a:t> </a:t>
                      </a:r>
                      <a:r>
                        <a:rPr lang="en-GB" sz="1600" dirty="0">
                          <a:effectLst/>
                        </a:rPr>
                        <a:t>holds it all together. This, however, is not the way to resolve the “hermeneutical tension.”</a:t>
                      </a:r>
                    </a:p>
                  </a:txBody>
                  <a:tcPr marL="17211" marR="17211" marT="0" marB="0">
                    <a:lnL>
                      <a:noFill/>
                    </a:lnL>
                    <a:lnR>
                      <a:noFill/>
                    </a:lnR>
                    <a:lnT>
                      <a:noFill/>
                    </a:lnT>
                    <a:lnB>
                      <a:noFill/>
                    </a:lnB>
                    <a:solidFill>
                      <a:srgbClr val="D9D9D9"/>
                    </a:solidFill>
                  </a:tcPr>
                </a:tc>
              </a:tr>
              <a:tr h="1193533">
                <a:tc>
                  <a:txBody>
                    <a:bodyPr/>
                    <a:lstStyle/>
                    <a:p>
                      <a:r>
                        <a:rPr lang="en-GB" sz="1600" dirty="0">
                          <a:effectLst/>
                        </a:rPr>
                        <a:t>Context?</a:t>
                      </a:r>
                    </a:p>
                  </a:txBody>
                  <a:tcPr marL="17211" marR="17211" marT="0" marB="0">
                    <a:lnL>
                      <a:noFill/>
                    </a:lnL>
                    <a:lnR>
                      <a:noFill/>
                    </a:lnR>
                    <a:lnT>
                      <a:noFill/>
                    </a:lnT>
                    <a:lnB>
                      <a:noFill/>
                    </a:lnB>
                    <a:solidFill>
                      <a:srgbClr val="D9D9D9"/>
                    </a:solidFill>
                  </a:tcPr>
                </a:tc>
                <a:tc>
                  <a:txBody>
                    <a:bodyPr/>
                    <a:lstStyle/>
                    <a:p>
                      <a:r>
                        <a:rPr lang="en-GB" sz="1600" dirty="0" smtClean="0">
                          <a:effectLst/>
                        </a:rPr>
                        <a:t>Yes</a:t>
                      </a:r>
                      <a:r>
                        <a:rPr lang="en-GB" sz="1600" dirty="0">
                          <a:effectLst/>
                        </a:rPr>
                        <a:t>, both the immediate literary context and the antecedent “promise-plan” context are important.</a:t>
                      </a:r>
                    </a:p>
                  </a:txBody>
                  <a:tcPr marL="17211" marR="17211" marT="0" marB="0">
                    <a:lnL>
                      <a:noFill/>
                    </a:lnL>
                    <a:lnR>
                      <a:noFill/>
                    </a:lnR>
                    <a:lnT>
                      <a:noFill/>
                    </a:lnT>
                    <a:lnB>
                      <a:noFill/>
                    </a:lnB>
                    <a:solidFill>
                      <a:srgbClr val="D9D9D9"/>
                    </a:solidFill>
                  </a:tcPr>
                </a:tc>
                <a:tc>
                  <a:txBody>
                    <a:bodyPr/>
                    <a:lstStyle/>
                    <a:p>
                      <a:r>
                        <a:rPr lang="en-GB" sz="1600" dirty="0" smtClean="0">
                          <a:effectLst/>
                        </a:rPr>
                        <a:t>Yes</a:t>
                      </a:r>
                      <a:r>
                        <a:rPr lang="en-GB" sz="1600" dirty="0">
                          <a:effectLst/>
                        </a:rPr>
                        <a:t>, the immediate “exegetical context” is drawn upon but the “canonical context” is </a:t>
                      </a:r>
                      <a:r>
                        <a:rPr lang="en-GB" sz="1600" dirty="0" smtClean="0">
                          <a:effectLst/>
                        </a:rPr>
                        <a:t>t</a:t>
                      </a:r>
                    </a:p>
                    <a:p>
                      <a:r>
                        <a:rPr lang="en-GB" sz="1600" dirty="0" smtClean="0">
                          <a:effectLst/>
                        </a:rPr>
                        <a:t>he </a:t>
                      </a:r>
                      <a:r>
                        <a:rPr lang="en-GB" sz="1600" dirty="0">
                          <a:effectLst/>
                        </a:rPr>
                        <a:t>key.</a:t>
                      </a:r>
                    </a:p>
                  </a:txBody>
                  <a:tcPr marL="17211" marR="17211" marT="0" marB="0">
                    <a:lnL>
                      <a:noFill/>
                    </a:lnL>
                    <a:lnR>
                      <a:noFill/>
                    </a:lnR>
                    <a:lnT>
                      <a:noFill/>
                    </a:lnT>
                    <a:lnB>
                      <a:noFill/>
                    </a:lnB>
                    <a:solidFill>
                      <a:srgbClr val="D9D9D9"/>
                    </a:solidFill>
                  </a:tcPr>
                </a:tc>
                <a:tc>
                  <a:txBody>
                    <a:bodyPr/>
                    <a:lstStyle/>
                    <a:p>
                      <a:r>
                        <a:rPr lang="en-GB" sz="1600" dirty="0" smtClean="0">
                          <a:effectLst/>
                        </a:rPr>
                        <a:t>Sometimes yes and sometimes no.</a:t>
                      </a:r>
                      <a:endParaRPr lang="en-GB" sz="1600" dirty="0">
                        <a:effectLst/>
                      </a:endParaRPr>
                    </a:p>
                  </a:txBody>
                  <a:tcPr marL="17211" marR="17211" marT="0" marB="0">
                    <a:lnL>
                      <a:noFill/>
                    </a:lnL>
                    <a:lnR>
                      <a:noFill/>
                    </a:lnR>
                    <a:lnT>
                      <a:noFill/>
                    </a:lnT>
                    <a:lnB>
                      <a:noFill/>
                    </a:lnB>
                    <a:solidFill>
                      <a:srgbClr val="D9D9D9"/>
                    </a:solidFill>
                  </a:tcPr>
                </a:tc>
              </a:tr>
            </a:tbl>
          </a:graphicData>
        </a:graphic>
      </p:graphicFrame>
      <p:sp>
        <p:nvSpPr>
          <p:cNvPr id="5" name="Rectangle 2"/>
          <p:cNvSpPr>
            <a:spLocks noChangeArrowheads="1"/>
          </p:cNvSpPr>
          <p:nvPr/>
        </p:nvSpPr>
        <p:spPr bwMode="auto">
          <a:xfrm>
            <a:off x="4100513" y="757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900189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Reading</a:t>
            </a:r>
            <a:endParaRPr lang="en-GB" dirty="0"/>
          </a:p>
        </p:txBody>
      </p:sp>
      <p:sp>
        <p:nvSpPr>
          <p:cNvPr id="3" name="Content Placeholder 2"/>
          <p:cNvSpPr>
            <a:spLocks noGrp="1"/>
          </p:cNvSpPr>
          <p:nvPr>
            <p:ph idx="1"/>
          </p:nvPr>
        </p:nvSpPr>
        <p:spPr/>
        <p:txBody>
          <a:bodyPr>
            <a:normAutofit fontScale="92500"/>
          </a:bodyPr>
          <a:lstStyle/>
          <a:p>
            <a:r>
              <a:rPr lang="en-GB" sz="2400" dirty="0" smtClean="0"/>
              <a:t>Carson and Beale (ed.), </a:t>
            </a:r>
            <a:r>
              <a:rPr lang="en-GB" sz="2400" i="1" dirty="0" smtClean="0"/>
              <a:t>Commentary on the New Testament use of the Old Testament</a:t>
            </a:r>
          </a:p>
          <a:p>
            <a:r>
              <a:rPr lang="en-GB" sz="2400" dirty="0" smtClean="0"/>
              <a:t>Dodd, </a:t>
            </a:r>
            <a:r>
              <a:rPr lang="en-GB" sz="2400" i="1" dirty="0" smtClean="0"/>
              <a:t>According to the Scriptures</a:t>
            </a:r>
          </a:p>
          <a:p>
            <a:r>
              <a:rPr lang="en-GB" sz="2400" dirty="0" smtClean="0"/>
              <a:t>Moyise, </a:t>
            </a:r>
            <a:r>
              <a:rPr lang="en-GB" sz="2400" i="1" dirty="0" smtClean="0"/>
              <a:t>Introduction to the use of the Old Testament in the New, Jesus and Scripture, Paul and Scripture, Later New Testament Writers and Scripture, Evoking Scripture, </a:t>
            </a:r>
            <a:r>
              <a:rPr lang="en-GB" sz="2400" dirty="0" smtClean="0"/>
              <a:t>New Testament and the Scriptures of Israel series</a:t>
            </a:r>
          </a:p>
          <a:p>
            <a:r>
              <a:rPr lang="en-GB" sz="2400" dirty="0" err="1" smtClean="0"/>
              <a:t>Longenecker</a:t>
            </a:r>
            <a:r>
              <a:rPr lang="en-GB" sz="2400" dirty="0" smtClean="0"/>
              <a:t>, </a:t>
            </a:r>
            <a:r>
              <a:rPr lang="en-GB" sz="2400" i="1" dirty="0" smtClean="0"/>
              <a:t>Biblical Exegesis in the Apostolic Period</a:t>
            </a:r>
          </a:p>
          <a:p>
            <a:endParaRPr lang="en-GB" dirty="0"/>
          </a:p>
        </p:txBody>
      </p:sp>
    </p:spTree>
    <p:extLst>
      <p:ext uri="{BB962C8B-B14F-4D97-AF65-F5344CB8AC3E}">
        <p14:creationId xmlns:p14="http://schemas.microsoft.com/office/powerpoint/2010/main" val="220707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9015</TotalTime>
  <Words>1078</Words>
  <Application>Microsoft Office PowerPoint</Application>
  <PresentationFormat>On-screen Show (4:3)</PresentationFormat>
  <Paragraphs>155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Angles</vt:lpstr>
      <vt:lpstr>Hermeneutics and the use of the OT in the NT</vt:lpstr>
      <vt:lpstr>Statements about Scripture in the NT</vt:lpstr>
      <vt:lpstr>SOME NT HERMENeutical Assumptions</vt:lpstr>
      <vt:lpstr>Ways the NT refers to Scripture</vt:lpstr>
      <vt:lpstr>Ways the NT refers to Scripture</vt:lpstr>
      <vt:lpstr>Ways the NT refers to Scripture</vt:lpstr>
      <vt:lpstr>What books does the NT use?</vt:lpstr>
      <vt:lpstr>What sources does the NT use?</vt:lpstr>
      <vt:lpstr>Hermeneutics in the NT: Rabbinic techniques</vt:lpstr>
      <vt:lpstr>Gezerah shewah – Heb 4</vt:lpstr>
      <vt:lpstr>Hermeneutics in the NT: Typology</vt:lpstr>
      <vt:lpstr>Hermeneutics in the NT: Allegory</vt:lpstr>
      <vt:lpstr>Hermeneutics in the NT: Historical Setting</vt:lpstr>
      <vt:lpstr>Hermeneutics in the NT: Historical Setting</vt:lpstr>
      <vt:lpstr>Hermeneutics in the NT: Charismatic exegesis</vt:lpstr>
      <vt:lpstr>Hermeneutics in the NT: determinate meaning</vt:lpstr>
      <vt:lpstr>3 Views on the OT in the NT</vt:lpstr>
      <vt:lpstr>Reading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Hermeneutics and the use of the OT in the NT</dc:title>
  <dc:creator>Ben</dc:creator>
  <cp:lastModifiedBy>Ben</cp:lastModifiedBy>
  <cp:revision>21</cp:revision>
  <cp:lastPrinted>2015-05-11T19:05:59Z</cp:lastPrinted>
  <dcterms:created xsi:type="dcterms:W3CDTF">2014-05-06T13:16:19Z</dcterms:created>
  <dcterms:modified xsi:type="dcterms:W3CDTF">2015-05-12T05:33:33Z</dcterms:modified>
</cp:coreProperties>
</file>