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0"/>
  </p:notesMasterIdLst>
  <p:sldIdLst>
    <p:sldId id="256" r:id="rId2"/>
    <p:sldId id="257" r:id="rId3"/>
    <p:sldId id="258" r:id="rId4"/>
    <p:sldId id="259" r:id="rId5"/>
    <p:sldId id="284" r:id="rId6"/>
    <p:sldId id="260" r:id="rId7"/>
    <p:sldId id="261" r:id="rId8"/>
    <p:sldId id="262" r:id="rId9"/>
    <p:sldId id="266" r:id="rId10"/>
    <p:sldId id="263" r:id="rId11"/>
    <p:sldId id="264" r:id="rId12"/>
    <p:sldId id="265" r:id="rId13"/>
    <p:sldId id="285" r:id="rId14"/>
    <p:sldId id="267" r:id="rId15"/>
    <p:sldId id="268" r:id="rId16"/>
    <p:sldId id="269" r:id="rId17"/>
    <p:sldId id="270" r:id="rId18"/>
    <p:sldId id="271" r:id="rId19"/>
    <p:sldId id="276" r:id="rId20"/>
    <p:sldId id="286" r:id="rId21"/>
    <p:sldId id="280" r:id="rId22"/>
    <p:sldId id="281" r:id="rId23"/>
    <p:sldId id="282" r:id="rId24"/>
    <p:sldId id="272" r:id="rId25"/>
    <p:sldId id="273" r:id="rId26"/>
    <p:sldId id="287" r:id="rId27"/>
    <p:sldId id="274" r:id="rId28"/>
    <p:sldId id="275" r:id="rId29"/>
  </p:sldIdLst>
  <p:sldSz cx="9144000" cy="6858000" type="screen4x3"/>
  <p:notesSz cx="6858000" cy="97107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77" autoAdjust="0"/>
  </p:normalViewPr>
  <p:slideViewPr>
    <p:cSldViewPr>
      <p:cViewPr>
        <p:scale>
          <a:sx n="53" d="100"/>
          <a:sy n="53" d="100"/>
        </p:scale>
        <p:origin x="-990"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8553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85537"/>
          </a:xfrm>
          <a:prstGeom prst="rect">
            <a:avLst/>
          </a:prstGeom>
        </p:spPr>
        <p:txBody>
          <a:bodyPr vert="horz" lIns="91440" tIns="45720" rIns="91440" bIns="45720" rtlCol="0"/>
          <a:lstStyle>
            <a:lvl1pPr algn="r">
              <a:defRPr sz="1200"/>
            </a:lvl1pPr>
          </a:lstStyle>
          <a:p>
            <a:fld id="{C4C33C1E-AF7A-4EC5-B058-006F99439BE5}" type="datetimeFigureOut">
              <a:rPr lang="en-US" smtClean="0"/>
              <a:pPr/>
              <a:t>10/4/2012</a:t>
            </a:fld>
            <a:endParaRPr lang="en-GB"/>
          </a:p>
        </p:txBody>
      </p:sp>
      <p:sp>
        <p:nvSpPr>
          <p:cNvPr id="4" name="Slide Image Placeholder 3"/>
          <p:cNvSpPr>
            <a:spLocks noGrp="1" noRot="1" noChangeAspect="1"/>
          </p:cNvSpPr>
          <p:nvPr>
            <p:ph type="sldImg" idx="2"/>
          </p:nvPr>
        </p:nvSpPr>
        <p:spPr>
          <a:xfrm>
            <a:off x="1001713" y="728663"/>
            <a:ext cx="4854575" cy="36417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612601"/>
            <a:ext cx="5486400" cy="436983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223516"/>
            <a:ext cx="2971800" cy="48553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223516"/>
            <a:ext cx="2971800" cy="485537"/>
          </a:xfrm>
          <a:prstGeom prst="rect">
            <a:avLst/>
          </a:prstGeom>
        </p:spPr>
        <p:txBody>
          <a:bodyPr vert="horz" lIns="91440" tIns="45720" rIns="91440" bIns="45720" rtlCol="0" anchor="b"/>
          <a:lstStyle>
            <a:lvl1pPr algn="r">
              <a:defRPr sz="1200"/>
            </a:lvl1pPr>
          </a:lstStyle>
          <a:p>
            <a:fld id="{A70EA8E7-7052-4CE4-A5B0-C22A2333989B}" type="slidenum">
              <a:rPr lang="en-GB" smtClean="0"/>
              <a:pPr/>
              <a:t>‹#›</a:t>
            </a:fld>
            <a:endParaRPr lang="en-GB"/>
          </a:p>
        </p:txBody>
      </p:sp>
    </p:spTree>
    <p:extLst>
      <p:ext uri="{BB962C8B-B14F-4D97-AF65-F5344CB8AC3E}">
        <p14:creationId xmlns:p14="http://schemas.microsoft.com/office/powerpoint/2010/main" val="28833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Intro to self</a:t>
            </a:r>
          </a:p>
          <a:p>
            <a:endParaRPr lang="en-GB" dirty="0" smtClean="0"/>
          </a:p>
          <a:p>
            <a:r>
              <a:rPr lang="en-GB" dirty="0" smtClean="0"/>
              <a:t>Last week you had what’s in the Bible, this week,</a:t>
            </a:r>
            <a:r>
              <a:rPr lang="en-GB" baseline="0" dirty="0" smtClean="0"/>
              <a:t> what is it made up of? What texts is it based on? What’s it’s history? How did it come to be as it is today?</a:t>
            </a:r>
          </a:p>
          <a:p>
            <a:endParaRPr lang="en-GB" baseline="0" dirty="0" smtClean="0"/>
          </a:p>
          <a:p>
            <a:r>
              <a:rPr lang="en-GB" baseline="0" dirty="0" smtClean="0"/>
              <a:t>Really helpful as you begin biblical studies to get a grasp of the nuts and bolts – a bit like a driving test: looking inside the engine.</a:t>
            </a:r>
          </a:p>
          <a:p>
            <a:endParaRPr lang="en-GB" baseline="0" dirty="0" smtClean="0"/>
          </a:p>
          <a:p>
            <a:r>
              <a:rPr lang="en-GB" baseline="0" dirty="0" smtClean="0"/>
              <a:t>This session is really useful if you want to engage with questions like: how reliable is the Bible, wasn’t it written centuries after Jesus death? Weren’t there lots of things about Jesus that didn’t make it into the Bible, like Jesus being married? Hasn’t the Bible been rewritten lots of times?</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Hebrew Bible</a:t>
            </a:r>
            <a:r>
              <a:rPr lang="en-GB" baseline="0" dirty="0" smtClean="0"/>
              <a:t> – term lots of scholars use instead of Old Testament. Jewish scholars. Would the first Christians have thought of it as ‘Old’. They thought it would amazingly relevant: they preached it. Would they have known it as Hebrew though?</a:t>
            </a:r>
            <a:endParaRPr lang="en-GB" dirty="0" smtClean="0"/>
          </a:p>
          <a:p>
            <a:endParaRPr lang="en-GB" dirty="0" smtClean="0"/>
          </a:p>
          <a:p>
            <a:r>
              <a:rPr lang="en-GB" dirty="0" smtClean="0"/>
              <a:t>What is the Hebrew Bible/Old Testament</a:t>
            </a:r>
            <a:r>
              <a:rPr lang="en-GB" baseline="0" dirty="0" smtClean="0"/>
              <a:t> made up of? Three sections.</a:t>
            </a:r>
          </a:p>
          <a:p>
            <a:endParaRPr lang="en-GB" baseline="0" dirty="0" smtClean="0"/>
          </a:p>
          <a:p>
            <a:r>
              <a:rPr lang="en-GB" baseline="0" dirty="0" smtClean="0"/>
              <a:t>Torah – </a:t>
            </a:r>
            <a:r>
              <a:rPr lang="en-GB" baseline="0" dirty="0" err="1" smtClean="0"/>
              <a:t>pentateuch</a:t>
            </a:r>
            <a:r>
              <a:rPr lang="en-GB" baseline="0" dirty="0" smtClean="0"/>
              <a:t>. Five stone jars.</a:t>
            </a:r>
          </a:p>
          <a:p>
            <a:endParaRPr lang="en-GB" baseline="0" dirty="0" smtClean="0"/>
          </a:p>
          <a:p>
            <a:r>
              <a:rPr lang="en-GB" baseline="0" dirty="0" err="1" smtClean="0"/>
              <a:t>Nabiim</a:t>
            </a:r>
            <a:r>
              <a:rPr lang="en-GB" baseline="0" dirty="0" smtClean="0"/>
              <a:t> includes – Joshua, Judges, 1 and 2 Sam, 1 and 2 Kings as well as the greater prophets (Isaiah, Jeremiah and Ezekiel) and minor prophets (Amos, Joel, Hosea, Micah, Habakkuk, Jonah, Zephaniah, Obadiah)</a:t>
            </a:r>
          </a:p>
          <a:p>
            <a:endParaRPr lang="en-GB" baseline="0" dirty="0" smtClean="0"/>
          </a:p>
          <a:p>
            <a:r>
              <a:rPr lang="en-GB" baseline="0" dirty="0" err="1" smtClean="0"/>
              <a:t>Ketubim</a:t>
            </a:r>
            <a:r>
              <a:rPr lang="en-GB" baseline="0" dirty="0" smtClean="0"/>
              <a:t> – Psalms, Proverbs, </a:t>
            </a:r>
            <a:r>
              <a:rPr lang="en-GB" baseline="0" dirty="0" err="1" smtClean="0"/>
              <a:t>Ecclesiates</a:t>
            </a:r>
            <a:r>
              <a:rPr lang="en-GB" baseline="0" dirty="0" smtClean="0"/>
              <a:t>, but also 1 and 2 Chronicles.</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 Torah is sometimes used</a:t>
            </a:r>
            <a:r>
              <a:rPr lang="en-GB" baseline="0" dirty="0" smtClean="0"/>
              <a:t> for the whole lot. Ps 119. 176 verses 172 of which mention the </a:t>
            </a:r>
            <a:r>
              <a:rPr lang="en-GB" baseline="0" dirty="0" err="1" smtClean="0"/>
              <a:t>torah</a:t>
            </a:r>
            <a:r>
              <a:rPr lang="en-GB" baseline="0" dirty="0" smtClean="0"/>
              <a:t> using 9 different words.</a:t>
            </a:r>
          </a:p>
          <a:p>
            <a:endParaRPr lang="en-GB" baseline="0" dirty="0" smtClean="0"/>
          </a:p>
          <a:p>
            <a:r>
              <a:rPr lang="en-GB" baseline="0" dirty="0" smtClean="0"/>
              <a:t>Sometimes Psalms used instead of </a:t>
            </a:r>
            <a:r>
              <a:rPr lang="en-GB" baseline="0" dirty="0" err="1" smtClean="0"/>
              <a:t>ketubim</a:t>
            </a:r>
            <a:r>
              <a:rPr lang="en-GB" baseline="0" dirty="0" smtClean="0"/>
              <a:t>/writings, is in the Gospels.</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Roots</a:t>
            </a:r>
            <a:r>
              <a:rPr lang="en-GB" baseline="0" dirty="0" smtClean="0"/>
              <a:t> – three letter words.</a:t>
            </a:r>
          </a:p>
          <a:p>
            <a:endParaRPr lang="en-GB" baseline="0" dirty="0" smtClean="0"/>
          </a:p>
          <a:p>
            <a:r>
              <a:rPr lang="en-GB" baseline="0" dirty="0" smtClean="0"/>
              <a:t>22 consonants in the alphabet. Aleph bet </a:t>
            </a:r>
            <a:r>
              <a:rPr lang="en-GB" baseline="0" dirty="0" err="1" smtClean="0"/>
              <a:t>gimmel</a:t>
            </a:r>
            <a:r>
              <a:rPr lang="en-GB" baseline="0" dirty="0" smtClean="0"/>
              <a:t> </a:t>
            </a:r>
            <a:r>
              <a:rPr lang="en-GB" baseline="0" dirty="0" err="1" smtClean="0"/>
              <a:t>dalet</a:t>
            </a:r>
            <a:r>
              <a:rPr lang="en-GB" baseline="0" dirty="0" smtClean="0"/>
              <a:t>… vowels: a, ay, </a:t>
            </a:r>
            <a:r>
              <a:rPr lang="en-GB" baseline="0" dirty="0" err="1" smtClean="0"/>
              <a:t>aa</a:t>
            </a:r>
            <a:r>
              <a:rPr lang="en-GB" baseline="0" dirty="0" smtClean="0"/>
              <a:t>, </a:t>
            </a:r>
            <a:r>
              <a:rPr lang="en-GB" baseline="0" dirty="0" err="1" smtClean="0"/>
              <a:t>i</a:t>
            </a:r>
            <a:r>
              <a:rPr lang="en-GB" baseline="0" dirty="0" smtClean="0"/>
              <a:t>, </a:t>
            </a:r>
            <a:r>
              <a:rPr lang="en-GB" baseline="0" dirty="0" err="1" smtClean="0"/>
              <a:t>iy</a:t>
            </a:r>
            <a:r>
              <a:rPr lang="en-GB" baseline="0" dirty="0" smtClean="0"/>
              <a:t>, u, </a:t>
            </a:r>
            <a:r>
              <a:rPr lang="en-GB" baseline="0" dirty="0" err="1" smtClean="0"/>
              <a:t>oo</a:t>
            </a:r>
            <a:r>
              <a:rPr lang="en-GB" baseline="0" dirty="0" smtClean="0"/>
              <a:t>, e, </a:t>
            </a:r>
            <a:r>
              <a:rPr lang="en-GB" baseline="0" dirty="0" err="1" smtClean="0"/>
              <a:t>ee</a:t>
            </a:r>
            <a:r>
              <a:rPr lang="en-GB" baseline="0" dirty="0" smtClean="0"/>
              <a:t>, </a:t>
            </a:r>
            <a:r>
              <a:rPr lang="en-GB" baseline="0" dirty="0" err="1" smtClean="0"/>
              <a:t>ey</a:t>
            </a:r>
            <a:r>
              <a:rPr lang="en-GB" baseline="0" dirty="0" smtClean="0"/>
              <a:t>, o, oh</a:t>
            </a:r>
            <a:endParaRPr lang="en-GB" dirty="0" smtClean="0"/>
          </a:p>
          <a:p>
            <a:endParaRPr lang="en-GB" dirty="0" smtClean="0"/>
          </a:p>
          <a:p>
            <a:r>
              <a:rPr lang="en-GB" dirty="0" smtClean="0"/>
              <a:t>Prefixes and suffixes</a:t>
            </a:r>
          </a:p>
          <a:p>
            <a:endParaRPr lang="en-GB" dirty="0" smtClean="0"/>
          </a:p>
          <a:p>
            <a:r>
              <a:rPr lang="en-GB" dirty="0" smtClean="0"/>
              <a:t>Mum, lamed, </a:t>
            </a:r>
            <a:r>
              <a:rPr lang="en-GB" dirty="0" err="1" smtClean="0"/>
              <a:t>kaf</a:t>
            </a:r>
            <a:r>
              <a:rPr lang="en-GB" dirty="0" smtClean="0"/>
              <a:t> – basis of other words. </a:t>
            </a:r>
          </a:p>
          <a:p>
            <a:endParaRPr lang="en-GB" dirty="0" smtClean="0"/>
          </a:p>
          <a:p>
            <a:r>
              <a:rPr lang="en-GB" dirty="0" smtClean="0"/>
              <a:t>With </a:t>
            </a:r>
            <a:r>
              <a:rPr lang="en-GB" dirty="0" err="1" smtClean="0"/>
              <a:t>segol</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 words and roots.</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5</a:t>
            </a:fld>
            <a:endParaRPr lang="en-GB"/>
          </a:p>
        </p:txBody>
      </p:sp>
    </p:spTree>
    <p:extLst>
      <p:ext uri="{BB962C8B-B14F-4D97-AF65-F5344CB8AC3E}">
        <p14:creationId xmlns:p14="http://schemas.microsoft.com/office/powerpoint/2010/main" val="250321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Roots linked</a:t>
            </a:r>
            <a:r>
              <a:rPr lang="en-GB" baseline="0" dirty="0" smtClean="0"/>
              <a:t> to where the come from</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Notices some books</a:t>
            </a:r>
            <a:r>
              <a:rPr lang="en-GB" baseline="0" dirty="0" smtClean="0"/>
              <a:t> that are historical</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On the last point, and often the New Testament quotes scripture in Greek</a:t>
            </a:r>
            <a:r>
              <a:rPr lang="en-GB" baseline="0" dirty="0" smtClean="0"/>
              <a:t> that is quite different from the LXX.</a:t>
            </a:r>
          </a:p>
          <a:p>
            <a:endParaRPr lang="en-GB" baseline="0" dirty="0" smtClean="0"/>
          </a:p>
          <a:p>
            <a:r>
              <a:rPr lang="en-GB" baseline="0" dirty="0" smtClean="0"/>
              <a:t>Lots of versions. Many scholars prefer Old Greek to LXX</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Arche</a:t>
            </a:r>
            <a:r>
              <a:rPr lang="en-GB" dirty="0" smtClean="0"/>
              <a:t> is a good translation</a:t>
            </a:r>
            <a:r>
              <a:rPr lang="en-GB" baseline="0" dirty="0" smtClean="0"/>
              <a:t> – is </a:t>
            </a:r>
            <a:r>
              <a:rPr lang="en-GB" baseline="0" dirty="0" err="1" smtClean="0"/>
              <a:t>preeminence</a:t>
            </a:r>
            <a:r>
              <a:rPr lang="en-GB" baseline="0" dirty="0" smtClean="0"/>
              <a:t>, both in time and in status. Can mean ruler, </a:t>
            </a:r>
            <a:r>
              <a:rPr lang="en-GB" baseline="0" dirty="0" err="1" smtClean="0"/>
              <a:t>archagos</a:t>
            </a:r>
            <a:r>
              <a:rPr lang="en-GB" baseline="0" dirty="0" smtClean="0"/>
              <a:t> – leader or captain or author – ‘author of life’ Acts 4.</a:t>
            </a:r>
          </a:p>
          <a:p>
            <a:endParaRPr lang="en-GB" baseline="0" dirty="0" smtClean="0"/>
          </a:p>
          <a:p>
            <a:r>
              <a:rPr lang="en-GB" baseline="0" dirty="0" err="1" smtClean="0"/>
              <a:t>Epoiesen</a:t>
            </a:r>
            <a:r>
              <a:rPr lang="en-GB" baseline="0" dirty="0" smtClean="0"/>
              <a:t> not a good translation: </a:t>
            </a:r>
            <a:r>
              <a:rPr lang="en-GB" baseline="0" dirty="0" err="1" smtClean="0"/>
              <a:t>barah</a:t>
            </a:r>
            <a:r>
              <a:rPr lang="en-GB" baseline="0" dirty="0" smtClean="0"/>
              <a:t> only refers to God’s work.</a:t>
            </a:r>
          </a:p>
          <a:p>
            <a:endParaRPr lang="en-GB" baseline="0" dirty="0" smtClean="0"/>
          </a:p>
          <a:p>
            <a:r>
              <a:rPr lang="en-GB" baseline="0" dirty="0" err="1" smtClean="0"/>
              <a:t>Ouranon</a:t>
            </a:r>
            <a:r>
              <a:rPr lang="en-GB" baseline="0" dirty="0" smtClean="0"/>
              <a:t> – not too good – Hebrew is plural, </a:t>
            </a:r>
            <a:r>
              <a:rPr lang="en-GB" baseline="0" dirty="0" err="1" smtClean="0"/>
              <a:t>Gk</a:t>
            </a:r>
            <a:r>
              <a:rPr lang="en-GB" baseline="0" dirty="0" smtClean="0"/>
              <a:t> is singular. Sometimes NT uses the Hebrew style. Kingdom of the Heavens – not usually translated like this except in the JW Bible which is </a:t>
            </a:r>
            <a:r>
              <a:rPr lang="en-GB" baseline="0" dirty="0" err="1" smtClean="0"/>
              <a:t>overliteral</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13</a:t>
            </a:fld>
            <a:endParaRPr lang="en-GB"/>
          </a:p>
        </p:txBody>
      </p:sp>
    </p:spTree>
    <p:extLst>
      <p:ext uri="{BB962C8B-B14F-4D97-AF65-F5344CB8AC3E}">
        <p14:creationId xmlns:p14="http://schemas.microsoft.com/office/powerpoint/2010/main" val="3606767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19</a:t>
            </a:fld>
            <a:endParaRPr lang="en-GB"/>
          </a:p>
        </p:txBody>
      </p:sp>
    </p:spTree>
    <p:extLst>
      <p:ext uri="{BB962C8B-B14F-4D97-AF65-F5344CB8AC3E}">
        <p14:creationId xmlns:p14="http://schemas.microsoft.com/office/powerpoint/2010/main" val="2905543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20</a:t>
            </a:fld>
            <a:endParaRPr lang="en-GB"/>
          </a:p>
        </p:txBody>
      </p:sp>
    </p:spTree>
    <p:extLst>
      <p:ext uri="{BB962C8B-B14F-4D97-AF65-F5344CB8AC3E}">
        <p14:creationId xmlns:p14="http://schemas.microsoft.com/office/powerpoint/2010/main" val="3993049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21</a:t>
            </a:fld>
            <a:endParaRPr lang="en-GB"/>
          </a:p>
        </p:txBody>
      </p:sp>
    </p:spTree>
    <p:extLst>
      <p:ext uri="{BB962C8B-B14F-4D97-AF65-F5344CB8AC3E}">
        <p14:creationId xmlns:p14="http://schemas.microsoft.com/office/powerpoint/2010/main" val="220104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22</a:t>
            </a:fld>
            <a:endParaRPr lang="en-GB"/>
          </a:p>
        </p:txBody>
      </p:sp>
    </p:spTree>
    <p:extLst>
      <p:ext uri="{BB962C8B-B14F-4D97-AF65-F5344CB8AC3E}">
        <p14:creationId xmlns:p14="http://schemas.microsoft.com/office/powerpoint/2010/main" val="1142026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23</a:t>
            </a:fld>
            <a:endParaRPr lang="en-GB"/>
          </a:p>
        </p:txBody>
      </p:sp>
    </p:spTree>
    <p:extLst>
      <p:ext uri="{BB962C8B-B14F-4D97-AF65-F5344CB8AC3E}">
        <p14:creationId xmlns:p14="http://schemas.microsoft.com/office/powerpoint/2010/main" val="3569036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Walking,</a:t>
            </a:r>
            <a:r>
              <a:rPr lang="en-GB" baseline="0" dirty="0" smtClean="0"/>
              <a:t> standing, sitting lost in Message.</a:t>
            </a:r>
            <a:endParaRPr lang="en-GB" dirty="0"/>
          </a:p>
        </p:txBody>
      </p:sp>
      <p:sp>
        <p:nvSpPr>
          <p:cNvPr id="4" name="Slide Number Placeholder 3"/>
          <p:cNvSpPr>
            <a:spLocks noGrp="1"/>
          </p:cNvSpPr>
          <p:nvPr>
            <p:ph type="sldNum" sz="quarter" idx="10"/>
          </p:nvPr>
        </p:nvSpPr>
        <p:spPr/>
        <p:txBody>
          <a:bodyPr/>
          <a:lstStyle/>
          <a:p>
            <a:fld id="{A70EA8E7-7052-4CE4-A5B0-C22A2333989B}" type="slidenum">
              <a:rPr lang="en-GB" smtClean="0"/>
              <a:pPr/>
              <a:t>26</a:t>
            </a:fld>
            <a:endParaRPr lang="en-GB"/>
          </a:p>
        </p:txBody>
      </p:sp>
    </p:spTree>
    <p:extLst>
      <p:ext uri="{BB962C8B-B14F-4D97-AF65-F5344CB8AC3E}">
        <p14:creationId xmlns:p14="http://schemas.microsoft.com/office/powerpoint/2010/main" val="3225139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70EA8E7-7052-4CE4-A5B0-C22A2333989B}" type="slidenum">
              <a:rPr lang="en-GB" smtClean="0"/>
              <a:pPr/>
              <a:t>28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89C6F6A-1CF0-4AAB-8B84-87A9E68A1884}" type="datetimeFigureOut">
              <a:rPr lang="en-US" smtClean="0"/>
              <a:pPr/>
              <a:t>10/4/2012</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24681023-FA97-48DC-A98A-95D0F418484D}"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9C6F6A-1CF0-4AAB-8B84-87A9E68A1884}" type="datetimeFigureOut">
              <a:rPr lang="en-US" smtClean="0"/>
              <a:pPr/>
              <a:t>10/4/2012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89C6F6A-1CF0-4AAB-8B84-87A9E68A1884}" type="datetimeFigureOut">
              <a:rPr lang="en-US" smtClean="0"/>
              <a:pPr/>
              <a:t>10/4/2012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681023-FA97-48DC-A98A-95D0F418484D}"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89C6F6A-1CF0-4AAB-8B84-87A9E68A1884}" type="datetimeFigureOut">
              <a:rPr lang="en-US" smtClean="0"/>
              <a:pPr/>
              <a:t>10/4/2012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89C6F6A-1CF0-4AAB-8B84-87A9E68A1884}" type="datetimeFigureOut">
              <a:rPr lang="en-US" smtClean="0"/>
              <a:pPr/>
              <a:t>10/4/2012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89C6F6A-1CF0-4AAB-8B84-87A9E68A1884}" type="datetimeFigureOut">
              <a:rPr lang="en-US" smtClean="0"/>
              <a:pPr/>
              <a:t>10/4/2012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9C6F6A-1CF0-4AAB-8B84-87A9E68A1884}" type="datetimeFigureOut">
              <a:rPr lang="en-US" smtClean="0"/>
              <a:pPr/>
              <a:t>10/4/2012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89C6F6A-1CF0-4AAB-8B84-87A9E68A1884}" type="datetimeFigureOut">
              <a:rPr lang="en-US" smtClean="0"/>
              <a:pPr/>
              <a:t>10/4/2012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89C6F6A-1CF0-4AAB-8B84-87A9E68A1884}" type="datetimeFigureOut">
              <a:rPr lang="en-US" smtClean="0"/>
              <a:pPr/>
              <a:t>10/4/2012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24681023-FA97-48DC-A98A-95D0F418484D}"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9C6F6A-1CF0-4AAB-8B84-87A9E68A1884}" type="datetimeFigureOut">
              <a:rPr lang="en-US" smtClean="0"/>
              <a:pPr/>
              <a:t>10/4/2012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9C6F6A-1CF0-4AAB-8B84-87A9E68A1884}" type="datetimeFigureOut">
              <a:rPr lang="en-US" smtClean="0"/>
              <a:pPr/>
              <a:t>10/4/2012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681023-FA97-48DC-A98A-95D0F418484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89C6F6A-1CF0-4AAB-8B84-87A9E68A1884}" type="datetimeFigureOut">
              <a:rPr lang="en-US" smtClean="0"/>
              <a:pPr/>
              <a:t>10/4/2012</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4681023-FA97-48DC-A98A-95D0F418484D}"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solidFill>
                  <a:schemeClr val="bg1"/>
                </a:solidFill>
              </a:rPr>
              <a:t>What is the Bible?</a:t>
            </a:r>
            <a:endParaRPr lang="en-GB" dirty="0">
              <a:solidFill>
                <a:schemeClr val="bg1"/>
              </a:solidFill>
            </a:endParaRPr>
          </a:p>
        </p:txBody>
      </p:sp>
      <p:sp>
        <p:nvSpPr>
          <p:cNvPr id="3" name="Subtitle 2"/>
          <p:cNvSpPr>
            <a:spLocks noGrp="1"/>
          </p:cNvSpPr>
          <p:nvPr>
            <p:ph type="subTitle" idx="1"/>
          </p:nvPr>
        </p:nvSpPr>
        <p:spPr/>
        <p:txBody>
          <a:bodyPr/>
          <a:lstStyle/>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Hebrew Bible</a:t>
            </a:r>
            <a:endParaRPr lang="en-GB" dirty="0">
              <a:solidFill>
                <a:schemeClr val="tx1"/>
              </a:solidFill>
            </a:endParaRPr>
          </a:p>
        </p:txBody>
      </p:sp>
      <p:sp>
        <p:nvSpPr>
          <p:cNvPr id="3" name="Content Placeholder 2"/>
          <p:cNvSpPr>
            <a:spLocks noGrp="1"/>
          </p:cNvSpPr>
          <p:nvPr>
            <p:ph idx="1"/>
          </p:nvPr>
        </p:nvSpPr>
        <p:spPr/>
        <p:txBody>
          <a:bodyPr/>
          <a:lstStyle/>
          <a:p>
            <a:r>
              <a:rPr lang="en-GB" u="sng" dirty="0" smtClean="0"/>
              <a:t>Torah</a:t>
            </a:r>
            <a:r>
              <a:rPr lang="en-GB" dirty="0" smtClean="0"/>
              <a:t> (law – teaching, instruction)</a:t>
            </a:r>
          </a:p>
          <a:p>
            <a:endParaRPr lang="en-GB" dirty="0" smtClean="0"/>
          </a:p>
          <a:p>
            <a:r>
              <a:rPr lang="en-GB" u="sng" dirty="0" err="1" smtClean="0"/>
              <a:t>Nabiim</a:t>
            </a:r>
            <a:r>
              <a:rPr lang="en-GB" dirty="0" smtClean="0"/>
              <a:t> (prophets)</a:t>
            </a:r>
          </a:p>
          <a:p>
            <a:pPr>
              <a:buNone/>
            </a:pPr>
            <a:endParaRPr lang="en-GB" dirty="0" smtClean="0"/>
          </a:p>
          <a:p>
            <a:r>
              <a:rPr lang="en-GB" u="sng" dirty="0" err="1" smtClean="0"/>
              <a:t>Kethuvim</a:t>
            </a:r>
            <a:r>
              <a:rPr lang="en-GB" u="sng" dirty="0" smtClean="0"/>
              <a:t> </a:t>
            </a:r>
            <a:r>
              <a:rPr lang="en-GB" dirty="0" smtClean="0"/>
              <a:t>(writings)</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Hebrew Bible</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dirty="0" smtClean="0"/>
              <a:t>Torah</a:t>
            </a:r>
          </a:p>
          <a:p>
            <a:pPr>
              <a:buNone/>
            </a:pPr>
            <a:r>
              <a:rPr lang="en-GB" dirty="0" smtClean="0"/>
              <a:t>a</a:t>
            </a:r>
          </a:p>
          <a:p>
            <a:pPr>
              <a:buNone/>
            </a:pPr>
            <a:r>
              <a:rPr lang="en-GB" dirty="0" err="1" smtClean="0"/>
              <a:t>Nabiim</a:t>
            </a:r>
            <a:endParaRPr lang="en-GB" dirty="0" smtClean="0"/>
          </a:p>
          <a:p>
            <a:pPr>
              <a:buNone/>
            </a:pPr>
            <a:r>
              <a:rPr lang="en-GB" dirty="0" smtClean="0"/>
              <a:t>a</a:t>
            </a:r>
          </a:p>
          <a:p>
            <a:pPr>
              <a:buNone/>
            </a:pPr>
            <a:r>
              <a:rPr lang="en-GB" dirty="0" err="1" smtClean="0"/>
              <a:t>Kethuvim</a:t>
            </a:r>
            <a:endParaRPr lang="en-GB" dirty="0" smtClean="0"/>
          </a:p>
          <a:p>
            <a:pPr>
              <a:buNone/>
            </a:pPr>
            <a:endParaRPr lang="en-GB" dirty="0" smtClean="0"/>
          </a:p>
          <a:p>
            <a:pPr>
              <a:buNone/>
            </a:pPr>
            <a:r>
              <a:rPr lang="en-GB" b="1" dirty="0" smtClean="0"/>
              <a:t>= </a:t>
            </a:r>
            <a:r>
              <a:rPr lang="en-GB" b="1" dirty="0" err="1" smtClean="0"/>
              <a:t>Tanak</a:t>
            </a:r>
            <a:endParaRPr lang="en-GB"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Hebrew Script</a:t>
            </a:r>
            <a:endParaRPr lang="en-GB" dirty="0">
              <a:solidFill>
                <a:schemeClr val="tx1"/>
              </a:solidFill>
            </a:endParaRPr>
          </a:p>
        </p:txBody>
      </p:sp>
      <p:sp>
        <p:nvSpPr>
          <p:cNvPr id="3" name="Content Placeholder 2"/>
          <p:cNvSpPr>
            <a:spLocks noGrp="1"/>
          </p:cNvSpPr>
          <p:nvPr>
            <p:ph idx="1"/>
          </p:nvPr>
        </p:nvSpPr>
        <p:spPr/>
        <p:txBody>
          <a:bodyPr>
            <a:normAutofit lnSpcReduction="10000"/>
          </a:bodyPr>
          <a:lstStyle/>
          <a:p>
            <a:pPr>
              <a:buNone/>
            </a:pPr>
            <a:r>
              <a:rPr lang="en-GB" dirty="0" smtClean="0"/>
              <a:t>	Most Hebrew words consist of 3 consonants, written from Right to Left, with vowels signs underneath to indicate whether noun, verb, singular, plural etc.</a:t>
            </a:r>
          </a:p>
          <a:p>
            <a:pPr>
              <a:buNone/>
            </a:pPr>
            <a:endParaRPr lang="en-GB" dirty="0" smtClean="0"/>
          </a:p>
          <a:p>
            <a:pPr>
              <a:buNone/>
            </a:pPr>
            <a:r>
              <a:rPr lang="en-GB" dirty="0" smtClean="0"/>
              <a:t>	MLK    =   Rule or Reign</a:t>
            </a:r>
          </a:p>
          <a:p>
            <a:pPr>
              <a:buNone/>
            </a:pPr>
            <a:endParaRPr lang="en-GB" dirty="0" smtClean="0"/>
          </a:p>
          <a:p>
            <a:pPr>
              <a:buNone/>
            </a:pPr>
            <a:r>
              <a:rPr lang="en-GB" dirty="0" smtClean="0"/>
              <a:t>	</a:t>
            </a:r>
            <a:r>
              <a:rPr lang="en-GB" dirty="0" err="1" smtClean="0"/>
              <a:t>MeLeK</a:t>
            </a:r>
            <a:r>
              <a:rPr lang="en-GB" dirty="0" smtClean="0"/>
              <a:t> =	King</a:t>
            </a:r>
          </a:p>
          <a:p>
            <a:pPr>
              <a:buNone/>
            </a:pPr>
            <a:endParaRPr lang="en-GB" dirty="0" smtClean="0"/>
          </a:p>
          <a:p>
            <a:pPr>
              <a:buNone/>
            </a:pPr>
            <a:r>
              <a:rPr lang="en-GB" dirty="0" smtClean="0"/>
              <a:t>	</a:t>
            </a:r>
            <a:r>
              <a:rPr lang="en-GB" dirty="0" err="1" smtClean="0"/>
              <a:t>MaLaK</a:t>
            </a:r>
            <a:r>
              <a:rPr lang="en-GB" dirty="0" smtClean="0"/>
              <a:t> =	To rule</a:t>
            </a:r>
          </a:p>
          <a:p>
            <a:pPr>
              <a:buNone/>
            </a:pPr>
            <a:r>
              <a:rPr lang="en-GB" dirty="0" smtClean="0">
                <a:solidFill>
                  <a:schemeClr val="bg1"/>
                </a:solidFill>
              </a:rPr>
              <a:t>  </a:t>
            </a:r>
            <a:endParaRPr lang="en-GB"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Genesis 1:1</a:t>
            </a:r>
            <a:endParaRPr lang="en-GB"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90864359"/>
              </p:ext>
            </p:extLst>
          </p:nvPr>
        </p:nvGraphicFramePr>
        <p:xfrm>
          <a:off x="467544" y="2060848"/>
          <a:ext cx="8424936" cy="4032448"/>
        </p:xfrm>
        <a:graphic>
          <a:graphicData uri="http://schemas.openxmlformats.org/drawingml/2006/table">
            <a:tbl>
              <a:tblPr bandCol="1">
                <a:tableStyleId>{5C22544A-7EE6-4342-B048-85BDC9FD1C3A}</a:tableStyleId>
              </a:tblPr>
              <a:tblGrid>
                <a:gridCol w="2232248"/>
                <a:gridCol w="6192688"/>
              </a:tblGrid>
              <a:tr h="2016224">
                <a:tc>
                  <a:txBody>
                    <a:bodyPr/>
                    <a:lstStyle/>
                    <a:p>
                      <a:r>
                        <a:rPr lang="en-GB" sz="2400" dirty="0" smtClean="0"/>
                        <a:t>Hebrew Text</a:t>
                      </a:r>
                      <a:r>
                        <a:rPr lang="he-IL" sz="2400" dirty="0" smtClean="0"/>
                        <a:t>:</a:t>
                      </a:r>
                      <a:endParaRPr lang="en-GB" sz="2400" dirty="0" smtClean="0"/>
                    </a:p>
                    <a:p>
                      <a:r>
                        <a:rPr lang="en-GB" sz="2400" dirty="0" err="1" smtClean="0"/>
                        <a:t>Unpointed</a:t>
                      </a:r>
                      <a:r>
                        <a:rPr lang="en-GB" sz="2400" dirty="0" smtClean="0"/>
                        <a:t> (without vowels)</a:t>
                      </a:r>
                      <a:endParaRPr lang="en-GB" sz="2400" dirty="0"/>
                    </a:p>
                  </a:txBody>
                  <a:tcPr/>
                </a:tc>
                <a:tc>
                  <a:txBody>
                    <a:bodyPr/>
                    <a:lstStyle/>
                    <a:p>
                      <a:pPr algn="r"/>
                      <a:r>
                        <a:rPr lang="he-IL" sz="4800" dirty="0" smtClean="0"/>
                        <a:t>בראשית</a:t>
                      </a:r>
                      <a:r>
                        <a:rPr lang="he-IL" sz="4800" baseline="0" dirty="0" smtClean="0"/>
                        <a:t> ברא אלהים את השמים ואת הארמץ:</a:t>
                      </a:r>
                      <a:endParaRPr lang="en-GB" sz="4800" dirty="0"/>
                    </a:p>
                  </a:txBody>
                  <a:tcPr/>
                </a:tc>
              </a:tr>
              <a:tr h="2016224">
                <a:tc>
                  <a:txBody>
                    <a:bodyPr/>
                    <a:lstStyle/>
                    <a:p>
                      <a:r>
                        <a:rPr lang="en-GB" sz="2400" dirty="0" smtClean="0"/>
                        <a:t>Hebrew</a:t>
                      </a:r>
                      <a:r>
                        <a:rPr lang="en-GB" sz="2400" baseline="0" dirty="0" smtClean="0"/>
                        <a:t> text</a:t>
                      </a:r>
                      <a:r>
                        <a:rPr lang="he-IL" sz="2400" baseline="0" dirty="0" smtClean="0"/>
                        <a:t>:</a:t>
                      </a:r>
                      <a:endParaRPr lang="en-GB" sz="2400" baseline="0" dirty="0" smtClean="0"/>
                    </a:p>
                    <a:p>
                      <a:r>
                        <a:rPr lang="en-GB" sz="2400" baseline="0" dirty="0" smtClean="0"/>
                        <a:t>Pointed (with vowels)</a:t>
                      </a:r>
                      <a:endParaRPr lang="en-GB" sz="24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he-IL" sz="4800" dirty="0" smtClean="0">
                          <a:effectLst/>
                        </a:rPr>
                        <a:t>בְּרֵאשִׁית בָּרָא אֱלֹהִים אֵת הַשָּׁמַיִם וְאֵת הָאָֽרֶץ׃ </a:t>
                      </a:r>
                    </a:p>
                    <a:p>
                      <a:endParaRPr lang="en-GB" dirty="0"/>
                    </a:p>
                  </a:txBody>
                  <a:tcPr/>
                </a:tc>
              </a:tr>
            </a:tbl>
          </a:graphicData>
        </a:graphic>
      </p:graphicFrame>
    </p:spTree>
    <p:extLst>
      <p:ext uri="{BB962C8B-B14F-4D97-AF65-F5344CB8AC3E}">
        <p14:creationId xmlns:p14="http://schemas.microsoft.com/office/powerpoint/2010/main" val="154576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solidFill>
                  <a:schemeClr val="tx1"/>
                </a:solidFill>
              </a:rPr>
              <a:t>‘God formed man from the dust of the ground’</a:t>
            </a:r>
            <a:endParaRPr lang="en-GB" sz="3200" dirty="0">
              <a:solidFill>
                <a:schemeClr val="tx1"/>
              </a:solidFill>
            </a:endParaRPr>
          </a:p>
        </p:txBody>
      </p:sp>
      <p:sp>
        <p:nvSpPr>
          <p:cNvPr id="3" name="Content Placeholder 2"/>
          <p:cNvSpPr>
            <a:spLocks noGrp="1"/>
          </p:cNvSpPr>
          <p:nvPr>
            <p:ph idx="1"/>
          </p:nvPr>
        </p:nvSpPr>
        <p:spPr/>
        <p:txBody>
          <a:bodyPr/>
          <a:lstStyle/>
          <a:p>
            <a:pPr>
              <a:buNone/>
            </a:pPr>
            <a:r>
              <a:rPr lang="en-GB" dirty="0" smtClean="0"/>
              <a:t> Heb:                   </a:t>
            </a:r>
            <a:r>
              <a:rPr lang="en-GB" i="1" dirty="0" err="1" smtClean="0"/>
              <a:t>adam</a:t>
            </a:r>
            <a:r>
              <a:rPr lang="en-GB" i="1" dirty="0" smtClean="0"/>
              <a:t>                                            </a:t>
            </a:r>
            <a:r>
              <a:rPr lang="en-GB" i="1" dirty="0" err="1" smtClean="0"/>
              <a:t>adamah</a:t>
            </a:r>
            <a:endParaRPr lang="en-GB" i="1" dirty="0" smtClean="0"/>
          </a:p>
          <a:p>
            <a:pPr>
              <a:buNone/>
            </a:pPr>
            <a:endParaRPr lang="en-GB" i="1" dirty="0" smtClean="0"/>
          </a:p>
          <a:p>
            <a:pPr>
              <a:buNone/>
            </a:pPr>
            <a:r>
              <a:rPr lang="en-GB" dirty="0" smtClean="0"/>
              <a:t>‘God formed the earth creature from the dust of the earth’</a:t>
            </a:r>
          </a:p>
          <a:p>
            <a:pPr>
              <a:buNone/>
            </a:pPr>
            <a:endParaRPr lang="en-GB" dirty="0" smtClean="0"/>
          </a:p>
          <a:p>
            <a:pPr>
              <a:buNone/>
            </a:pPr>
            <a:r>
              <a:rPr lang="en-GB" dirty="0" smtClean="0"/>
              <a:t>When the male is differentiated from the female, he is called Adam as a proper noun.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Torah</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dirty="0" smtClean="0"/>
              <a:t>Genesis</a:t>
            </a:r>
          </a:p>
          <a:p>
            <a:pPr>
              <a:buNone/>
            </a:pPr>
            <a:r>
              <a:rPr lang="en-GB" dirty="0" smtClean="0"/>
              <a:t>Exodus</a:t>
            </a:r>
          </a:p>
          <a:p>
            <a:pPr>
              <a:buNone/>
            </a:pPr>
            <a:r>
              <a:rPr lang="en-GB" dirty="0" smtClean="0"/>
              <a:t>Leviticus</a:t>
            </a:r>
          </a:p>
          <a:p>
            <a:pPr>
              <a:buNone/>
            </a:pPr>
            <a:r>
              <a:rPr lang="en-GB" dirty="0" smtClean="0"/>
              <a:t>Numbers</a:t>
            </a:r>
          </a:p>
          <a:p>
            <a:pPr>
              <a:buNone/>
            </a:pPr>
            <a:r>
              <a:rPr lang="en-GB" dirty="0" smtClean="0"/>
              <a:t>Deuteronomy</a:t>
            </a:r>
          </a:p>
          <a:p>
            <a:pPr>
              <a:buNone/>
            </a:pPr>
            <a:endParaRPr lang="en-GB" dirty="0" smtClean="0"/>
          </a:p>
          <a:p>
            <a:pPr>
              <a:buNone/>
            </a:pPr>
            <a:r>
              <a:rPr lang="en-GB" dirty="0" smtClean="0"/>
              <a:t>Hebrew names consist of first word of the book. </a:t>
            </a:r>
          </a:p>
          <a:p>
            <a:pPr>
              <a:buNone/>
            </a:pPr>
            <a:r>
              <a:rPr lang="en-GB" dirty="0" smtClean="0"/>
              <a:t>So Genesis is </a:t>
            </a:r>
            <a:r>
              <a:rPr lang="en-GB" i="1" dirty="0" err="1" smtClean="0"/>
              <a:t>bereshith</a:t>
            </a:r>
            <a:r>
              <a:rPr lang="en-GB" dirty="0" smtClean="0"/>
              <a:t> (‘in the beginning’)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Prophets</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u="sng" dirty="0" smtClean="0"/>
              <a:t>Former prophets</a:t>
            </a:r>
          </a:p>
          <a:p>
            <a:pPr>
              <a:buNone/>
            </a:pPr>
            <a:r>
              <a:rPr lang="en-GB" dirty="0" smtClean="0"/>
              <a:t>Joshua</a:t>
            </a:r>
          </a:p>
          <a:p>
            <a:pPr>
              <a:buNone/>
            </a:pPr>
            <a:r>
              <a:rPr lang="en-GB" dirty="0" smtClean="0"/>
              <a:t>Judges</a:t>
            </a:r>
          </a:p>
          <a:p>
            <a:pPr>
              <a:buNone/>
            </a:pPr>
            <a:r>
              <a:rPr lang="en-GB" dirty="0" smtClean="0"/>
              <a:t>1 Samuel</a:t>
            </a:r>
          </a:p>
          <a:p>
            <a:pPr>
              <a:buNone/>
            </a:pPr>
            <a:r>
              <a:rPr lang="en-GB" dirty="0" smtClean="0"/>
              <a:t>2 Samuel</a:t>
            </a:r>
          </a:p>
          <a:p>
            <a:pPr>
              <a:buNone/>
            </a:pPr>
            <a:r>
              <a:rPr lang="en-GB" dirty="0" smtClean="0"/>
              <a:t>1 Kings</a:t>
            </a:r>
          </a:p>
          <a:p>
            <a:pPr>
              <a:buNone/>
            </a:pPr>
            <a:r>
              <a:rPr lang="en-GB" dirty="0" smtClean="0"/>
              <a:t>2 Kings</a:t>
            </a:r>
          </a:p>
          <a:p>
            <a:pPr>
              <a:buNone/>
            </a:pPr>
            <a:endParaRPr lang="en-GB"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Prophets</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u="sng" dirty="0" smtClean="0"/>
              <a:t>Latter prophets</a:t>
            </a:r>
          </a:p>
          <a:p>
            <a:pPr>
              <a:buNone/>
            </a:pPr>
            <a:r>
              <a:rPr lang="en-GB" dirty="0" smtClean="0"/>
              <a:t>Isaiah</a:t>
            </a:r>
          </a:p>
          <a:p>
            <a:pPr>
              <a:buNone/>
            </a:pPr>
            <a:r>
              <a:rPr lang="en-GB" dirty="0" smtClean="0"/>
              <a:t>Jeremiah</a:t>
            </a:r>
          </a:p>
          <a:p>
            <a:pPr>
              <a:buNone/>
            </a:pPr>
            <a:r>
              <a:rPr lang="en-GB" dirty="0" smtClean="0"/>
              <a:t>Ezekiel</a:t>
            </a:r>
          </a:p>
          <a:p>
            <a:pPr>
              <a:buNone/>
            </a:pPr>
            <a:r>
              <a:rPr lang="en-GB" dirty="0" smtClean="0"/>
              <a:t>The Twelve </a:t>
            </a:r>
          </a:p>
          <a:p>
            <a:pPr>
              <a:buNone/>
            </a:pPr>
            <a:r>
              <a:rPr lang="en-GB" dirty="0" smtClean="0"/>
              <a:t>(Hosea, Joel, Amos, Obadiah, Jonah, Micah, Nahum, Habakkuk, Zephaniah, Haggai, Zechariah, Malachi) </a:t>
            </a:r>
          </a:p>
          <a:p>
            <a:pPr>
              <a:buNone/>
            </a:pPr>
            <a:endParaRPr lang="en-GB"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Writings</a:t>
            </a:r>
            <a:endParaRPr lang="en-GB" dirty="0">
              <a:solidFill>
                <a:schemeClr val="tx1"/>
              </a:solidFill>
            </a:endParaRPr>
          </a:p>
        </p:txBody>
      </p:sp>
      <p:sp>
        <p:nvSpPr>
          <p:cNvPr id="3" name="Content Placeholder 2"/>
          <p:cNvSpPr>
            <a:spLocks noGrp="1"/>
          </p:cNvSpPr>
          <p:nvPr>
            <p:ph idx="1"/>
          </p:nvPr>
        </p:nvSpPr>
        <p:spPr/>
        <p:txBody>
          <a:bodyPr>
            <a:normAutofit/>
          </a:bodyPr>
          <a:lstStyle/>
          <a:p>
            <a:pPr>
              <a:buNone/>
            </a:pPr>
            <a:r>
              <a:rPr lang="en-GB" dirty="0" smtClean="0"/>
              <a:t>Psalms					Ezra</a:t>
            </a:r>
          </a:p>
          <a:p>
            <a:pPr>
              <a:buNone/>
            </a:pPr>
            <a:r>
              <a:rPr lang="en-GB" dirty="0" smtClean="0"/>
              <a:t>Proverbs					Nehemiah</a:t>
            </a:r>
          </a:p>
          <a:p>
            <a:pPr>
              <a:buNone/>
            </a:pPr>
            <a:r>
              <a:rPr lang="en-GB" dirty="0" smtClean="0"/>
              <a:t>Job						1 Chronicles</a:t>
            </a:r>
          </a:p>
          <a:p>
            <a:pPr>
              <a:buNone/>
            </a:pPr>
            <a:r>
              <a:rPr lang="en-GB" dirty="0" smtClean="0"/>
              <a:t>Song of songs				2 Chronicles</a:t>
            </a:r>
          </a:p>
          <a:p>
            <a:pPr>
              <a:buNone/>
            </a:pPr>
            <a:r>
              <a:rPr lang="en-GB" dirty="0" smtClean="0"/>
              <a:t>Ruth</a:t>
            </a:r>
          </a:p>
          <a:p>
            <a:pPr>
              <a:buNone/>
            </a:pPr>
            <a:r>
              <a:rPr lang="en-GB" dirty="0" smtClean="0"/>
              <a:t>Lamentations</a:t>
            </a:r>
          </a:p>
          <a:p>
            <a:pPr>
              <a:buNone/>
            </a:pPr>
            <a:r>
              <a:rPr lang="en-GB" dirty="0" smtClean="0"/>
              <a:t>Ecclesiastes</a:t>
            </a:r>
          </a:p>
          <a:p>
            <a:pPr>
              <a:buNone/>
            </a:pPr>
            <a:r>
              <a:rPr lang="en-GB" dirty="0" smtClean="0"/>
              <a:t>Esther</a:t>
            </a:r>
          </a:p>
          <a:p>
            <a:pPr>
              <a:buNone/>
            </a:pPr>
            <a:r>
              <a:rPr lang="en-GB" dirty="0" smtClean="0"/>
              <a:t>Daniel</a:t>
            </a:r>
          </a:p>
          <a:p>
            <a:pPr>
              <a:buNone/>
            </a:pPr>
            <a:endParaRPr lang="en-GB" dirty="0" smtClean="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Luke 24:44 </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US" b="1" dirty="0" smtClean="0"/>
              <a:t>	‘These are my words that I spoke to you while I was still with you - that everything written about me in the law of Moses, the prophets, and the psalms must be fulfilled’.</a:t>
            </a:r>
          </a:p>
          <a:p>
            <a:pPr>
              <a:buNone/>
            </a:pPr>
            <a:endParaRPr lang="en-US" b="1" dirty="0" smtClean="0"/>
          </a:p>
          <a:p>
            <a:pPr>
              <a:buNone/>
            </a:pPr>
            <a:endParaRPr lang="en-US" b="1" dirty="0" smtClean="0"/>
          </a:p>
          <a:p>
            <a:pPr>
              <a:buNone/>
            </a:pPr>
            <a:r>
              <a:rPr lang="en-US" b="1" dirty="0" smtClean="0"/>
              <a:t>	Question: 	Is Psalms given as a summary of </a:t>
            </a:r>
          </a:p>
          <a:p>
            <a:pPr>
              <a:buNone/>
            </a:pPr>
            <a:r>
              <a:rPr lang="en-US" b="1" dirty="0" smtClean="0"/>
              <a:t>				the third section or is the third </a:t>
            </a:r>
          </a:p>
          <a:p>
            <a:pPr>
              <a:buNone/>
            </a:pPr>
            <a:r>
              <a:rPr lang="en-US" b="1" dirty="0" smtClean="0"/>
              <a:t>				section still incomplete?</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Septuagint</a:t>
            </a:r>
            <a:endParaRPr lang="en-GB" dirty="0">
              <a:solidFill>
                <a:schemeClr val="tx1"/>
              </a:solidFill>
            </a:endParaRPr>
          </a:p>
        </p:txBody>
      </p:sp>
      <p:sp>
        <p:nvSpPr>
          <p:cNvPr id="3" name="Content Placeholder 2"/>
          <p:cNvSpPr>
            <a:spLocks noGrp="1"/>
          </p:cNvSpPr>
          <p:nvPr>
            <p:ph idx="1"/>
          </p:nvPr>
        </p:nvSpPr>
        <p:spPr/>
        <p:txBody>
          <a:bodyPr>
            <a:normAutofit lnSpcReduction="10000"/>
          </a:bodyPr>
          <a:lstStyle/>
          <a:p>
            <a:pPr>
              <a:buNone/>
            </a:pPr>
            <a:r>
              <a:rPr lang="en-GB" u="sng" dirty="0" smtClean="0"/>
              <a:t>c. 3</a:t>
            </a:r>
            <a:r>
              <a:rPr lang="en-GB" u="sng" baseline="30000" dirty="0" smtClean="0"/>
              <a:t>rd</a:t>
            </a:r>
            <a:r>
              <a:rPr lang="en-GB" u="sng" dirty="0" smtClean="0"/>
              <a:t> Century BCE </a:t>
            </a:r>
          </a:p>
          <a:p>
            <a:r>
              <a:rPr lang="en-GB" dirty="0" smtClean="0"/>
              <a:t>Jews in Alexandria spoke Greek and could not understand Hebrew</a:t>
            </a:r>
          </a:p>
          <a:p>
            <a:r>
              <a:rPr lang="en-GB" dirty="0" smtClean="0"/>
              <a:t>Translation was ordered – tradition speaks of 70 scribes (hence Septuagint or LXX)</a:t>
            </a:r>
          </a:p>
          <a:p>
            <a:r>
              <a:rPr lang="en-GB" dirty="0" smtClean="0"/>
              <a:t>Probably just the Torah at first</a:t>
            </a:r>
          </a:p>
          <a:p>
            <a:r>
              <a:rPr lang="en-GB" dirty="0" smtClean="0"/>
              <a:t>Tradition  claims the translation was inspired as God caused the scribes to agree down to the very letter</a:t>
            </a:r>
          </a:p>
          <a:p>
            <a:r>
              <a:rPr lang="en-GB" dirty="0" smtClean="0"/>
              <a:t>We know this is not true – there are sometimes major discrepancies (see Bible footnotes)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Genesis 1:1</a:t>
            </a:r>
            <a:endParaRPr lang="en-GB"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5281215"/>
              </p:ext>
            </p:extLst>
          </p:nvPr>
        </p:nvGraphicFramePr>
        <p:xfrm>
          <a:off x="467544" y="2060848"/>
          <a:ext cx="8424936" cy="4302224"/>
        </p:xfrm>
        <a:graphic>
          <a:graphicData uri="http://schemas.openxmlformats.org/drawingml/2006/table">
            <a:tbl>
              <a:tblPr bandCol="1">
                <a:tableStyleId>{5C22544A-7EE6-4342-B048-85BDC9FD1C3A}</a:tableStyleId>
              </a:tblPr>
              <a:tblGrid>
                <a:gridCol w="2232248"/>
                <a:gridCol w="6192688"/>
              </a:tblGrid>
              <a:tr h="2016224">
                <a:tc>
                  <a:txBody>
                    <a:bodyPr/>
                    <a:lstStyle/>
                    <a:p>
                      <a:r>
                        <a:rPr lang="en-GB" sz="2400" dirty="0" smtClean="0"/>
                        <a:t>Hebrew</a:t>
                      </a:r>
                      <a:r>
                        <a:rPr lang="en-GB" sz="2400" baseline="0" dirty="0" smtClean="0"/>
                        <a:t> text</a:t>
                      </a:r>
                      <a:r>
                        <a:rPr lang="he-IL" sz="2400" baseline="0" dirty="0" smtClean="0"/>
                        <a:t>:</a:t>
                      </a:r>
                      <a:endParaRPr lang="en-GB" sz="2400" baseline="0" dirty="0" smtClean="0"/>
                    </a:p>
                    <a:p>
                      <a:r>
                        <a:rPr lang="en-GB" sz="2400" baseline="0" dirty="0" smtClean="0"/>
                        <a:t>Pointed (with vowels)</a:t>
                      </a:r>
                      <a:endParaRPr lang="en-GB" sz="24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he-IL" sz="4800" dirty="0" smtClean="0">
                          <a:effectLst/>
                        </a:rPr>
                        <a:t>בְּרֵאשִׁית בָּרָא אֱלֹהִים אֵת הַשָּׁמַיִם וְאֵת הָאָֽרֶץ׃ </a:t>
                      </a:r>
                    </a:p>
                    <a:p>
                      <a:pPr algn="r"/>
                      <a:endParaRPr lang="en-GB" sz="4800" dirty="0"/>
                    </a:p>
                  </a:txBody>
                  <a:tcPr/>
                </a:tc>
              </a:tr>
              <a:tr h="2016224">
                <a:tc>
                  <a:txBody>
                    <a:bodyPr/>
                    <a:lstStyle/>
                    <a:p>
                      <a:r>
                        <a:rPr lang="en-GB" sz="2400" dirty="0" smtClean="0"/>
                        <a:t>Greek Text (LXX)</a:t>
                      </a:r>
                      <a:endParaRPr lang="en-GB" sz="2400" dirty="0"/>
                    </a:p>
                  </a:txBody>
                  <a:tcPr/>
                </a:tc>
                <a:tc>
                  <a:txBody>
                    <a:bodyPr/>
                    <a:lstStyle/>
                    <a:p>
                      <a:r>
                        <a:rPr lang="el-GR" sz="4000" dirty="0" smtClean="0">
                          <a:effectLst/>
                        </a:rPr>
                        <a:t>ἐν ἀρχῇ ἐποίησεν ὁ θεὸς τὸν οὐρανὸν καὶ τὴν γῆν</a:t>
                      </a:r>
                      <a:endParaRPr lang="en-GB" sz="4000" dirty="0"/>
                    </a:p>
                  </a:txBody>
                  <a:tcPr/>
                </a:tc>
              </a:tr>
            </a:tbl>
          </a:graphicData>
        </a:graphic>
      </p:graphicFrame>
    </p:spTree>
    <p:extLst>
      <p:ext uri="{BB962C8B-B14F-4D97-AF65-F5344CB8AC3E}">
        <p14:creationId xmlns:p14="http://schemas.microsoft.com/office/powerpoint/2010/main" val="342083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Septuagint</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dirty="0" smtClean="0"/>
              <a:t>Genesis</a:t>
            </a:r>
          </a:p>
          <a:p>
            <a:pPr>
              <a:buNone/>
            </a:pPr>
            <a:r>
              <a:rPr lang="en-GB" dirty="0" smtClean="0"/>
              <a:t>Exodus</a:t>
            </a:r>
          </a:p>
          <a:p>
            <a:pPr>
              <a:buNone/>
            </a:pPr>
            <a:r>
              <a:rPr lang="en-GB" dirty="0" smtClean="0"/>
              <a:t>Leviticus</a:t>
            </a:r>
          </a:p>
          <a:p>
            <a:pPr>
              <a:buNone/>
            </a:pPr>
            <a:r>
              <a:rPr lang="en-GB" dirty="0" smtClean="0"/>
              <a:t>Numbers</a:t>
            </a:r>
          </a:p>
          <a:p>
            <a:pPr>
              <a:buNone/>
            </a:pPr>
            <a:r>
              <a:rPr lang="en-GB" dirty="0" smtClean="0"/>
              <a:t>Deuteronomy</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Septuagint</a:t>
            </a:r>
            <a:endParaRPr lang="en-GB" dirty="0">
              <a:solidFill>
                <a:schemeClr val="tx1"/>
              </a:solidFill>
            </a:endParaRPr>
          </a:p>
        </p:txBody>
      </p:sp>
      <p:sp>
        <p:nvSpPr>
          <p:cNvPr id="3" name="Content Placeholder 2"/>
          <p:cNvSpPr>
            <a:spLocks noGrp="1"/>
          </p:cNvSpPr>
          <p:nvPr>
            <p:ph idx="1"/>
          </p:nvPr>
        </p:nvSpPr>
        <p:spPr/>
        <p:txBody>
          <a:bodyPr>
            <a:normAutofit lnSpcReduction="10000"/>
          </a:bodyPr>
          <a:lstStyle/>
          <a:p>
            <a:pPr>
              <a:buNone/>
            </a:pPr>
            <a:r>
              <a:rPr lang="en-GB" dirty="0" smtClean="0"/>
              <a:t>Joshua				</a:t>
            </a:r>
          </a:p>
          <a:p>
            <a:pPr>
              <a:buNone/>
            </a:pPr>
            <a:r>
              <a:rPr lang="en-GB" dirty="0" smtClean="0"/>
              <a:t>Judges				</a:t>
            </a:r>
          </a:p>
          <a:p>
            <a:pPr>
              <a:buNone/>
            </a:pPr>
            <a:r>
              <a:rPr lang="en-GB" u="sng" dirty="0" smtClean="0"/>
              <a:t>Ruth</a:t>
            </a:r>
          </a:p>
          <a:p>
            <a:pPr>
              <a:buNone/>
            </a:pPr>
            <a:r>
              <a:rPr lang="en-GB" dirty="0" smtClean="0"/>
              <a:t>1-4 Kings</a:t>
            </a:r>
          </a:p>
          <a:p>
            <a:pPr>
              <a:buNone/>
            </a:pPr>
            <a:r>
              <a:rPr lang="en-GB" dirty="0" smtClean="0">
                <a:solidFill>
                  <a:schemeClr val="accent1"/>
                </a:solidFill>
              </a:rPr>
              <a:t>1 </a:t>
            </a:r>
            <a:r>
              <a:rPr lang="en-GB" dirty="0" err="1" smtClean="0">
                <a:solidFill>
                  <a:schemeClr val="accent1"/>
                </a:solidFill>
              </a:rPr>
              <a:t>Esdra</a:t>
            </a:r>
            <a:endParaRPr lang="en-GB" dirty="0" smtClean="0">
              <a:solidFill>
                <a:schemeClr val="accent1"/>
              </a:solidFill>
            </a:endParaRPr>
          </a:p>
          <a:p>
            <a:pPr>
              <a:buNone/>
            </a:pPr>
            <a:r>
              <a:rPr lang="en-GB" dirty="0" smtClean="0"/>
              <a:t>2 </a:t>
            </a:r>
            <a:r>
              <a:rPr lang="en-GB" dirty="0" err="1" smtClean="0"/>
              <a:t>Esdra</a:t>
            </a:r>
            <a:r>
              <a:rPr lang="en-GB" dirty="0" smtClean="0"/>
              <a:t> = Ezra/Nehemiah</a:t>
            </a:r>
          </a:p>
          <a:p>
            <a:pPr>
              <a:buNone/>
            </a:pPr>
            <a:r>
              <a:rPr lang="en-GB" u="sng" dirty="0" smtClean="0"/>
              <a:t>Esther</a:t>
            </a:r>
          </a:p>
          <a:p>
            <a:pPr>
              <a:buNone/>
            </a:pPr>
            <a:r>
              <a:rPr lang="en-GB" dirty="0" smtClean="0">
                <a:solidFill>
                  <a:schemeClr val="accent1"/>
                </a:solidFill>
              </a:rPr>
              <a:t>Judith</a:t>
            </a:r>
          </a:p>
          <a:p>
            <a:pPr>
              <a:buNone/>
            </a:pPr>
            <a:r>
              <a:rPr lang="en-GB" dirty="0" err="1" smtClean="0">
                <a:solidFill>
                  <a:schemeClr val="accent1"/>
                </a:solidFill>
              </a:rPr>
              <a:t>Tobit</a:t>
            </a:r>
            <a:endParaRPr lang="en-GB" dirty="0" smtClean="0">
              <a:solidFill>
                <a:schemeClr val="accent1"/>
              </a:solidFill>
            </a:endParaRPr>
          </a:p>
          <a:p>
            <a:pPr>
              <a:buNone/>
            </a:pPr>
            <a:r>
              <a:rPr lang="en-GB" dirty="0" smtClean="0">
                <a:solidFill>
                  <a:schemeClr val="accent1"/>
                </a:solidFill>
              </a:rPr>
              <a:t>1-4 </a:t>
            </a:r>
            <a:r>
              <a:rPr lang="en-GB" dirty="0" err="1" smtClean="0">
                <a:solidFill>
                  <a:schemeClr val="accent1"/>
                </a:solidFill>
              </a:rPr>
              <a:t>Maccabees</a:t>
            </a:r>
            <a:endParaRPr lang="en-GB" dirty="0">
              <a:solidFill>
                <a:schemeClr val="accent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Septuagint</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dirty="0" smtClean="0"/>
              <a:t>Psalms</a:t>
            </a:r>
          </a:p>
          <a:p>
            <a:pPr>
              <a:buNone/>
            </a:pPr>
            <a:r>
              <a:rPr lang="en-GB" dirty="0" smtClean="0">
                <a:solidFill>
                  <a:schemeClr val="accent1"/>
                </a:solidFill>
              </a:rPr>
              <a:t>Odes</a:t>
            </a:r>
          </a:p>
          <a:p>
            <a:pPr>
              <a:buNone/>
            </a:pPr>
            <a:r>
              <a:rPr lang="en-GB" dirty="0" smtClean="0"/>
              <a:t>Proverbs</a:t>
            </a:r>
          </a:p>
          <a:p>
            <a:pPr>
              <a:buNone/>
            </a:pPr>
            <a:r>
              <a:rPr lang="en-GB" dirty="0" smtClean="0"/>
              <a:t>Ecclesiastes</a:t>
            </a:r>
          </a:p>
          <a:p>
            <a:pPr>
              <a:buNone/>
            </a:pPr>
            <a:r>
              <a:rPr lang="en-GB" dirty="0" smtClean="0"/>
              <a:t>Song of songs</a:t>
            </a:r>
          </a:p>
          <a:p>
            <a:pPr>
              <a:buNone/>
            </a:pPr>
            <a:r>
              <a:rPr lang="en-GB" dirty="0" smtClean="0"/>
              <a:t>Job</a:t>
            </a:r>
          </a:p>
          <a:p>
            <a:pPr>
              <a:buNone/>
            </a:pPr>
            <a:r>
              <a:rPr lang="en-GB" dirty="0" smtClean="0">
                <a:solidFill>
                  <a:schemeClr val="accent1"/>
                </a:solidFill>
              </a:rPr>
              <a:t>Wisdom</a:t>
            </a:r>
          </a:p>
          <a:p>
            <a:pPr>
              <a:buNone/>
            </a:pPr>
            <a:r>
              <a:rPr lang="en-GB" dirty="0" err="1" smtClean="0">
                <a:solidFill>
                  <a:schemeClr val="accent1"/>
                </a:solidFill>
              </a:rPr>
              <a:t>Sirach</a:t>
            </a:r>
            <a:endParaRPr lang="en-GB" dirty="0" smtClean="0">
              <a:solidFill>
                <a:schemeClr val="accent1"/>
              </a:solidFill>
            </a:endParaRPr>
          </a:p>
          <a:p>
            <a:pPr>
              <a:buNone/>
            </a:pPr>
            <a:r>
              <a:rPr lang="en-GB" dirty="0" smtClean="0">
                <a:solidFill>
                  <a:schemeClr val="accent1"/>
                </a:solidFill>
              </a:rPr>
              <a:t>Psalms of Solomon</a:t>
            </a:r>
            <a:endParaRPr lang="en-GB" dirty="0">
              <a:solidFill>
                <a:schemeClr val="accent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Septuagint</a:t>
            </a:r>
            <a:endParaRPr lang="en-GB" dirty="0">
              <a:solidFill>
                <a:schemeClr val="tx1"/>
              </a:solidFill>
            </a:endParaRPr>
          </a:p>
        </p:txBody>
      </p:sp>
      <p:sp>
        <p:nvSpPr>
          <p:cNvPr id="3" name="Content Placeholder 2"/>
          <p:cNvSpPr>
            <a:spLocks noGrp="1"/>
          </p:cNvSpPr>
          <p:nvPr>
            <p:ph idx="1"/>
          </p:nvPr>
        </p:nvSpPr>
        <p:spPr/>
        <p:txBody>
          <a:bodyPr>
            <a:normAutofit lnSpcReduction="10000"/>
          </a:bodyPr>
          <a:lstStyle/>
          <a:p>
            <a:pPr>
              <a:buNone/>
            </a:pPr>
            <a:r>
              <a:rPr lang="en-GB" dirty="0" smtClean="0"/>
              <a:t>Twelve (Hosea – Malachi)</a:t>
            </a:r>
          </a:p>
          <a:p>
            <a:pPr>
              <a:buNone/>
            </a:pPr>
            <a:r>
              <a:rPr lang="en-GB" dirty="0" smtClean="0"/>
              <a:t>Isaiah</a:t>
            </a:r>
          </a:p>
          <a:p>
            <a:pPr>
              <a:buNone/>
            </a:pPr>
            <a:r>
              <a:rPr lang="en-GB" dirty="0" smtClean="0"/>
              <a:t>Jeremiah</a:t>
            </a:r>
          </a:p>
          <a:p>
            <a:pPr>
              <a:buNone/>
            </a:pPr>
            <a:r>
              <a:rPr lang="en-GB" dirty="0" smtClean="0">
                <a:solidFill>
                  <a:schemeClr val="accent1"/>
                </a:solidFill>
              </a:rPr>
              <a:t>Baruch</a:t>
            </a:r>
          </a:p>
          <a:p>
            <a:pPr>
              <a:buNone/>
            </a:pPr>
            <a:r>
              <a:rPr lang="en-GB" dirty="0" smtClean="0"/>
              <a:t>Lamentations</a:t>
            </a:r>
          </a:p>
          <a:p>
            <a:pPr>
              <a:buNone/>
            </a:pPr>
            <a:r>
              <a:rPr lang="en-GB" dirty="0" smtClean="0">
                <a:solidFill>
                  <a:schemeClr val="accent1"/>
                </a:solidFill>
              </a:rPr>
              <a:t>Epistle of Jeremiah</a:t>
            </a:r>
          </a:p>
          <a:p>
            <a:pPr>
              <a:buNone/>
            </a:pPr>
            <a:r>
              <a:rPr lang="en-GB" dirty="0" smtClean="0"/>
              <a:t>Ezekiel</a:t>
            </a:r>
          </a:p>
          <a:p>
            <a:pPr>
              <a:buNone/>
            </a:pPr>
            <a:r>
              <a:rPr lang="en-GB" dirty="0" smtClean="0">
                <a:solidFill>
                  <a:schemeClr val="accent1"/>
                </a:solidFill>
              </a:rPr>
              <a:t>Susanna</a:t>
            </a:r>
          </a:p>
          <a:p>
            <a:pPr>
              <a:buNone/>
            </a:pPr>
            <a:r>
              <a:rPr lang="en-GB" i="1" dirty="0" smtClean="0">
                <a:solidFill>
                  <a:schemeClr val="accent1"/>
                </a:solidFill>
              </a:rPr>
              <a:t>Daniel</a:t>
            </a:r>
          </a:p>
          <a:p>
            <a:pPr>
              <a:buNone/>
            </a:pPr>
            <a:r>
              <a:rPr lang="en-GB" dirty="0" err="1" smtClean="0">
                <a:solidFill>
                  <a:schemeClr val="accent1"/>
                </a:solidFill>
              </a:rPr>
              <a:t>Bel</a:t>
            </a:r>
            <a:r>
              <a:rPr lang="en-GB" dirty="0" smtClean="0">
                <a:solidFill>
                  <a:schemeClr val="accent1"/>
                </a:solidFill>
              </a:rPr>
              <a:t> and the dragon</a:t>
            </a:r>
            <a:endParaRPr lang="en-GB" dirty="0">
              <a:solidFill>
                <a:schemeClr val="accent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New Testament</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dirty="0" smtClean="0"/>
              <a:t>Christians wrote in Greek and thus quoted the Old Testament in Greek (Septuagint)</a:t>
            </a:r>
          </a:p>
          <a:p>
            <a:pPr>
              <a:buNone/>
            </a:pPr>
            <a:endParaRPr lang="en-GB" dirty="0" smtClean="0"/>
          </a:p>
          <a:p>
            <a:pPr>
              <a:buNone/>
            </a:pPr>
            <a:r>
              <a:rPr lang="en-GB" dirty="0" smtClean="0"/>
              <a:t>Isa 52:5: 	‘</a:t>
            </a:r>
            <a:r>
              <a:rPr lang="en-US" b="1" dirty="0" smtClean="0"/>
              <a:t>continually, all day long, my name is</a:t>
            </a:r>
          </a:p>
          <a:p>
            <a:pPr>
              <a:buNone/>
            </a:pPr>
            <a:r>
              <a:rPr lang="en-US" dirty="0" smtClean="0"/>
              <a:t>(Heb)	</a:t>
            </a:r>
            <a:r>
              <a:rPr lang="en-US" b="1" dirty="0" smtClean="0"/>
              <a:t>	despised’ </a:t>
            </a:r>
            <a:endParaRPr lang="en-GB" b="1" dirty="0" smtClean="0"/>
          </a:p>
          <a:p>
            <a:pPr>
              <a:buNone/>
            </a:pPr>
            <a:endParaRPr lang="en-GB" b="1" dirty="0" smtClean="0"/>
          </a:p>
          <a:p>
            <a:pPr>
              <a:buNone/>
            </a:pPr>
            <a:r>
              <a:rPr lang="en-GB" dirty="0" smtClean="0"/>
              <a:t>LXX</a:t>
            </a:r>
            <a:r>
              <a:rPr lang="en-GB" b="1" dirty="0" smtClean="0"/>
              <a:t>		‘</a:t>
            </a:r>
            <a:r>
              <a:rPr lang="en-GB" b="1" dirty="0" smtClean="0">
                <a:solidFill>
                  <a:schemeClr val="accent1"/>
                </a:solidFill>
              </a:rPr>
              <a:t>because of you</a:t>
            </a:r>
            <a:r>
              <a:rPr lang="en-GB" b="1" dirty="0" smtClean="0"/>
              <a:t>, continually, my name is </a:t>
            </a:r>
          </a:p>
          <a:p>
            <a:pPr>
              <a:buNone/>
            </a:pPr>
            <a:r>
              <a:rPr lang="en-GB" b="1" dirty="0" smtClean="0"/>
              <a:t>			blasphemed </a:t>
            </a:r>
            <a:r>
              <a:rPr lang="en-GB" b="1" dirty="0" smtClean="0">
                <a:solidFill>
                  <a:schemeClr val="accent1"/>
                </a:solidFill>
              </a:rPr>
              <a:t>among the Gentiles</a:t>
            </a:r>
            <a:r>
              <a:rPr lang="en-GB" b="1" dirty="0" smtClean="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Rom 2:24</a:t>
            </a:r>
            <a:endParaRPr lang="en-GB" dirty="0">
              <a:solidFill>
                <a:schemeClr val="tx1"/>
              </a:solidFill>
            </a:endParaRPr>
          </a:p>
        </p:txBody>
      </p:sp>
      <p:sp>
        <p:nvSpPr>
          <p:cNvPr id="3" name="Content Placeholder 2"/>
          <p:cNvSpPr>
            <a:spLocks noGrp="1"/>
          </p:cNvSpPr>
          <p:nvPr>
            <p:ph idx="1"/>
          </p:nvPr>
        </p:nvSpPr>
        <p:spPr/>
        <p:txBody>
          <a:bodyPr/>
          <a:lstStyle/>
          <a:p>
            <a:r>
              <a:rPr lang="en-GB" dirty="0" smtClean="0"/>
              <a:t>You that abhor idols, do you rob temples? You that boast in the law, do you dishonour God by breaking the law? For, as it is written,</a:t>
            </a:r>
          </a:p>
          <a:p>
            <a:endParaRPr lang="en-GB" dirty="0" smtClean="0"/>
          </a:p>
          <a:p>
            <a:pPr>
              <a:buNone/>
            </a:pPr>
            <a:r>
              <a:rPr lang="en-GB" dirty="0" smtClean="0"/>
              <a:t>	‘The name of God is blasphemed among the gentiles because of you’.</a:t>
            </a:r>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566"/>
            <a:ext cx="8229600" cy="1143000"/>
          </a:xfrm>
        </p:spPr>
        <p:txBody>
          <a:bodyPr/>
          <a:lstStyle/>
          <a:p>
            <a:pPr algn="ctr"/>
            <a:r>
              <a:rPr lang="en-GB" dirty="0" smtClean="0">
                <a:solidFill>
                  <a:schemeClr val="tx1"/>
                </a:solidFill>
              </a:rPr>
              <a:t>Genesis 1:1?</a:t>
            </a:r>
            <a:endParaRPr lang="en-GB"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0096935"/>
              </p:ext>
            </p:extLst>
          </p:nvPr>
        </p:nvGraphicFramePr>
        <p:xfrm>
          <a:off x="467544" y="1340768"/>
          <a:ext cx="8424936" cy="4944576"/>
        </p:xfrm>
        <a:graphic>
          <a:graphicData uri="http://schemas.openxmlformats.org/drawingml/2006/table">
            <a:tbl>
              <a:tblPr bandCol="1">
                <a:tableStyleId>{5C22544A-7EE6-4342-B048-85BDC9FD1C3A}</a:tableStyleId>
              </a:tblPr>
              <a:tblGrid>
                <a:gridCol w="2232248"/>
                <a:gridCol w="6192688"/>
              </a:tblGrid>
              <a:tr h="1584176">
                <a:tc>
                  <a:txBody>
                    <a:bodyPr/>
                    <a:lstStyle/>
                    <a:p>
                      <a:r>
                        <a:rPr lang="en-GB" sz="2400" dirty="0" smtClean="0"/>
                        <a:t>Hebrew</a:t>
                      </a:r>
                      <a:r>
                        <a:rPr lang="en-GB" sz="2400" baseline="0" dirty="0" smtClean="0"/>
                        <a:t> text</a:t>
                      </a:r>
                      <a:r>
                        <a:rPr lang="he-IL" sz="2400" baseline="0" dirty="0" smtClean="0"/>
                        <a:t>:</a:t>
                      </a:r>
                      <a:endParaRPr lang="en-GB" sz="2400" baseline="0" dirty="0" smtClean="0"/>
                    </a:p>
                    <a:p>
                      <a:r>
                        <a:rPr lang="en-GB" sz="2400" baseline="0" dirty="0" smtClean="0"/>
                        <a:t>Pointed (with vowels)</a:t>
                      </a:r>
                      <a:endParaRPr lang="en-GB" sz="24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he-IL" sz="4800" dirty="0" smtClean="0">
                          <a:effectLst/>
                        </a:rPr>
                        <a:t>בְּרֵאשִׁית בָּרָא אֱלֹהִים אֵת הַשָּׁמַיִם וְאֵת הָאָֽרֶץ׃ </a:t>
                      </a:r>
                    </a:p>
                  </a:txBody>
                  <a:tcPr/>
                </a:tc>
              </a:tr>
              <a:tr h="1440160">
                <a:tc>
                  <a:txBody>
                    <a:bodyPr/>
                    <a:lstStyle/>
                    <a:p>
                      <a:r>
                        <a:rPr lang="en-GB" sz="2400" dirty="0" smtClean="0"/>
                        <a:t>Greek Text (LXX)</a:t>
                      </a:r>
                      <a:endParaRPr lang="en-GB" sz="2400" dirty="0"/>
                    </a:p>
                  </a:txBody>
                  <a:tcPr/>
                </a:tc>
                <a:tc>
                  <a:txBody>
                    <a:bodyPr/>
                    <a:lstStyle/>
                    <a:p>
                      <a:r>
                        <a:rPr lang="el-GR" sz="4000" dirty="0" smtClean="0">
                          <a:effectLst/>
                        </a:rPr>
                        <a:t>ἐν ἀρχῇ ἐποίησεν ὁ θεὸς τὸν οὐρανὸν καὶ τὴν γῆν</a:t>
                      </a:r>
                      <a:endParaRPr lang="en-GB" sz="4000" dirty="0"/>
                    </a:p>
                  </a:txBody>
                  <a:tcPr/>
                </a:tc>
              </a:tr>
              <a:tr h="1440160">
                <a:tc>
                  <a:txBody>
                    <a:bodyPr/>
                    <a:lstStyle/>
                    <a:p>
                      <a:r>
                        <a:rPr lang="en-GB" sz="2400" dirty="0" smtClean="0"/>
                        <a:t>John 1:1</a:t>
                      </a:r>
                    </a:p>
                    <a:p>
                      <a:r>
                        <a:rPr lang="en-GB" sz="2400" dirty="0" smtClean="0"/>
                        <a:t>New Testament</a:t>
                      </a:r>
                      <a:endParaRPr lang="en-GB" sz="2400" dirty="0"/>
                    </a:p>
                  </a:txBody>
                  <a:tcPr/>
                </a:tc>
                <a:tc>
                  <a:txBody>
                    <a:bodyPr/>
                    <a:lstStyle/>
                    <a:p>
                      <a:r>
                        <a:rPr lang="el-GR" sz="4000" dirty="0" smtClean="0">
                          <a:effectLst/>
                        </a:rPr>
                        <a:t>ἐν ἀρχῇ ἦν ὁ λόγος καὶ ὁ λόγος ἦν πρὸς τὸν θεόν καὶ θεὸς ἦν ὁ λόγος</a:t>
                      </a:r>
                      <a:endParaRPr lang="en-GB" sz="4000" dirty="0"/>
                    </a:p>
                  </a:txBody>
                  <a:tcPr/>
                </a:tc>
              </a:tr>
            </a:tbl>
          </a:graphicData>
        </a:graphic>
      </p:graphicFrame>
    </p:spTree>
    <p:extLst>
      <p:ext uri="{BB962C8B-B14F-4D97-AF65-F5344CB8AC3E}">
        <p14:creationId xmlns:p14="http://schemas.microsoft.com/office/powerpoint/2010/main" val="3733672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Bible manuscripts: Hebrew</a:t>
            </a:r>
            <a:endParaRPr lang="en-GB" dirty="0">
              <a:solidFill>
                <a:schemeClr val="tx1"/>
              </a:solidFill>
            </a:endParaRPr>
          </a:p>
        </p:txBody>
      </p:sp>
      <p:sp>
        <p:nvSpPr>
          <p:cNvPr id="3" name="Content Placeholder 2"/>
          <p:cNvSpPr>
            <a:spLocks noGrp="1"/>
          </p:cNvSpPr>
          <p:nvPr>
            <p:ph idx="1"/>
          </p:nvPr>
        </p:nvSpPr>
        <p:spPr/>
        <p:txBody>
          <a:bodyPr/>
          <a:lstStyle/>
          <a:p>
            <a:r>
              <a:rPr lang="en-GB" dirty="0" smtClean="0"/>
              <a:t>The Masoretic Text: Pointed 10</a:t>
            </a:r>
            <a:r>
              <a:rPr lang="en-GB" baseline="30000" dirty="0" smtClean="0"/>
              <a:t>th</a:t>
            </a:r>
            <a:r>
              <a:rPr lang="en-GB" dirty="0" smtClean="0"/>
              <a:t> Century AD</a:t>
            </a:r>
          </a:p>
          <a:p>
            <a:r>
              <a:rPr lang="en-GB" dirty="0" smtClean="0"/>
              <a:t>The Dead Sea Scrolls: texts of Psalms and Isaiah and commentaries on Joel, Habakkuk and other books</a:t>
            </a:r>
          </a:p>
          <a:p>
            <a:r>
              <a:rPr lang="en-GB" dirty="0" smtClean="0"/>
              <a:t>A tradition of accurate transmission</a:t>
            </a:r>
            <a:endParaRPr lang="en-GB" dirty="0"/>
          </a:p>
        </p:txBody>
      </p:sp>
    </p:spTree>
    <p:extLst>
      <p:ext uri="{BB962C8B-B14F-4D97-AF65-F5344CB8AC3E}">
        <p14:creationId xmlns:p14="http://schemas.microsoft.com/office/powerpoint/2010/main" val="2920538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Bible Manuscripts: Papyri </a:t>
            </a:r>
            <a:endParaRPr lang="en-GB" dirty="0">
              <a:solidFill>
                <a:schemeClr val="tx1"/>
              </a:solidFill>
            </a:endParaRPr>
          </a:p>
        </p:txBody>
      </p:sp>
      <p:sp>
        <p:nvSpPr>
          <p:cNvPr id="6" name="TextBox 5"/>
          <p:cNvSpPr txBox="1"/>
          <p:nvPr/>
        </p:nvSpPr>
        <p:spPr>
          <a:xfrm>
            <a:off x="395536" y="2060848"/>
            <a:ext cx="5616624" cy="4801314"/>
          </a:xfrm>
          <a:prstGeom prst="rect">
            <a:avLst/>
          </a:prstGeom>
          <a:noFill/>
        </p:spPr>
        <p:txBody>
          <a:bodyPr wrap="square" rtlCol="0">
            <a:spAutoFit/>
          </a:bodyPr>
          <a:lstStyle/>
          <a:p>
            <a:pPr marL="285750" indent="-285750">
              <a:buFont typeface="Arial" pitchFamily="34" charset="0"/>
              <a:buChar char="•"/>
            </a:pPr>
            <a:r>
              <a:rPr lang="en-GB" sz="2400" dirty="0" smtClean="0"/>
              <a:t>Over 120 exist and are the earliest NT texts</a:t>
            </a:r>
          </a:p>
          <a:p>
            <a:pPr marL="285750" indent="-285750">
              <a:buFont typeface="Arial" pitchFamily="34" charset="0"/>
              <a:buChar char="•"/>
            </a:pPr>
            <a:r>
              <a:rPr lang="en-GB" sz="2400" dirty="0" smtClean="0"/>
              <a:t>P52, P90 and P104 (</a:t>
            </a:r>
            <a:r>
              <a:rPr lang="en-GB" sz="2400" dirty="0" err="1" smtClean="0"/>
              <a:t>P.Oxy</a:t>
            </a:r>
            <a:r>
              <a:rPr lang="en-GB" sz="2400" dirty="0" smtClean="0"/>
              <a:t> 66) are the earliest (150 AD) showing parts of John and Matthew’s Gospels</a:t>
            </a:r>
          </a:p>
          <a:p>
            <a:pPr marL="285750" indent="-285750">
              <a:buFont typeface="Arial" pitchFamily="34" charset="0"/>
              <a:buChar char="•"/>
            </a:pPr>
            <a:r>
              <a:rPr lang="en-GB" sz="2400" dirty="0" smtClean="0"/>
              <a:t>Some NT books have more papyri than others: John (30), Matthew (23), Acts (14), Luke (10), Romans (10), Hebrews (8), 1 Timothy (0).</a:t>
            </a:r>
          </a:p>
          <a:p>
            <a:pPr marL="285750" indent="-285750">
              <a:buFont typeface="Arial" pitchFamily="34" charset="0"/>
              <a:buChar char="•"/>
            </a:pPr>
            <a:r>
              <a:rPr lang="en-GB" sz="2400" dirty="0" smtClean="0"/>
              <a:t>Over 1000 ‘</a:t>
            </a:r>
            <a:r>
              <a:rPr lang="en-GB" sz="2400" dirty="0" err="1" smtClean="0"/>
              <a:t>miniscules</a:t>
            </a:r>
            <a:r>
              <a:rPr lang="en-GB" sz="2400" dirty="0" smtClean="0"/>
              <a:t>’: later texts on parchment written in normal handwriting.</a:t>
            </a:r>
          </a:p>
          <a:p>
            <a:pPr marL="285750" indent="-285750">
              <a:buFont typeface="Arial" pitchFamily="34" charset="0"/>
              <a:buChar char="•"/>
            </a:pPr>
            <a:endParaRPr lang="en-GB" sz="2000" dirty="0"/>
          </a:p>
        </p:txBody>
      </p:sp>
      <p:pic>
        <p:nvPicPr>
          <p:cNvPr id="1026" name="Picture 2" descr="http://upload.wikimedia.org/wikipedia/commons/3/32/P52_rec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2079776"/>
            <a:ext cx="2667000" cy="420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614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Bible Manuscripts: Uncials</a:t>
            </a:r>
            <a:endParaRPr lang="en-GB" dirty="0">
              <a:solidFill>
                <a:schemeClr val="tx1"/>
              </a:solidFill>
            </a:endParaRPr>
          </a:p>
        </p:txBody>
      </p:sp>
      <p:sp>
        <p:nvSpPr>
          <p:cNvPr id="3" name="Content Placeholder 2"/>
          <p:cNvSpPr>
            <a:spLocks noGrp="1"/>
          </p:cNvSpPr>
          <p:nvPr>
            <p:ph idx="1"/>
          </p:nvPr>
        </p:nvSpPr>
        <p:spPr/>
        <p:txBody>
          <a:bodyPr>
            <a:normAutofit/>
          </a:bodyPr>
          <a:lstStyle/>
          <a:p>
            <a:r>
              <a:rPr lang="en-GB" dirty="0" smtClean="0"/>
              <a:t>Official texts, written to be used in liturgy or scholarship from the 3</a:t>
            </a:r>
            <a:r>
              <a:rPr lang="en-GB" baseline="30000" dirty="0" smtClean="0"/>
              <a:t>rd</a:t>
            </a:r>
            <a:r>
              <a:rPr lang="en-GB" dirty="0" smtClean="0"/>
              <a:t> to the 7</a:t>
            </a:r>
            <a:r>
              <a:rPr lang="en-GB" baseline="30000" dirty="0" smtClean="0"/>
              <a:t>th</a:t>
            </a:r>
            <a:r>
              <a:rPr lang="en-GB" dirty="0" smtClean="0"/>
              <a:t> Centuries</a:t>
            </a:r>
          </a:p>
          <a:p>
            <a:r>
              <a:rPr lang="en-GB" dirty="0" smtClean="0"/>
              <a:t>Codex </a:t>
            </a:r>
            <a:r>
              <a:rPr lang="en-GB" dirty="0" err="1" smtClean="0"/>
              <a:t>Sinaiticus</a:t>
            </a:r>
            <a:r>
              <a:rPr lang="en-GB" dirty="0" smtClean="0"/>
              <a:t> (4</a:t>
            </a:r>
            <a:r>
              <a:rPr lang="en-GB" baseline="30000" dirty="0" smtClean="0"/>
              <a:t>th</a:t>
            </a:r>
            <a:r>
              <a:rPr lang="en-GB" dirty="0" smtClean="0"/>
              <a:t> Century), contains half the ‘Septuagint’, the whole NT, the Letter of Barnabas and the Shepherd of </a:t>
            </a:r>
            <a:r>
              <a:rPr lang="en-GB" dirty="0" err="1" smtClean="0"/>
              <a:t>Hermas</a:t>
            </a:r>
            <a:r>
              <a:rPr lang="en-GB" dirty="0" smtClean="0"/>
              <a:t>. In the British Library(!)</a:t>
            </a:r>
          </a:p>
          <a:p>
            <a:r>
              <a:rPr lang="en-GB" dirty="0" smtClean="0"/>
              <a:t>Codex </a:t>
            </a:r>
            <a:r>
              <a:rPr lang="en-GB" dirty="0" err="1" smtClean="0"/>
              <a:t>Vaticanus</a:t>
            </a:r>
            <a:r>
              <a:rPr lang="en-GB" dirty="0" smtClean="0"/>
              <a:t> (4</a:t>
            </a:r>
            <a:r>
              <a:rPr lang="en-GB" baseline="30000" dirty="0" smtClean="0"/>
              <a:t>th</a:t>
            </a:r>
            <a:r>
              <a:rPr lang="en-GB" dirty="0" smtClean="0"/>
              <a:t> Century), contains most of the ‘Septuagint’ and most of the NT.</a:t>
            </a:r>
          </a:p>
          <a:p>
            <a:r>
              <a:rPr lang="en-GB" dirty="0" smtClean="0"/>
              <a:t>Codex </a:t>
            </a:r>
            <a:r>
              <a:rPr lang="en-GB" dirty="0" err="1" smtClean="0"/>
              <a:t>Bezae</a:t>
            </a:r>
            <a:r>
              <a:rPr lang="en-GB" dirty="0" smtClean="0"/>
              <a:t> (5</a:t>
            </a:r>
            <a:r>
              <a:rPr lang="en-GB" baseline="30000" dirty="0" smtClean="0"/>
              <a:t>th</a:t>
            </a:r>
            <a:r>
              <a:rPr lang="en-GB" dirty="0" smtClean="0"/>
              <a:t> Century), contains most of the four Gospels and 3 John in Greek and Latin. </a:t>
            </a:r>
            <a:r>
              <a:rPr lang="en-GB" dirty="0" err="1" smtClean="0"/>
              <a:t>Bezae</a:t>
            </a:r>
            <a:r>
              <a:rPr lang="en-GB" dirty="0" smtClean="0"/>
              <a:t> represents the Western Text tradition.</a:t>
            </a:r>
          </a:p>
        </p:txBody>
      </p:sp>
    </p:spTree>
    <p:extLst>
      <p:ext uri="{BB962C8B-B14F-4D97-AF65-F5344CB8AC3E}">
        <p14:creationId xmlns:p14="http://schemas.microsoft.com/office/powerpoint/2010/main" val="2390799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Vulgate</a:t>
            </a:r>
            <a:endParaRPr lang="en-GB" dirty="0">
              <a:solidFill>
                <a:schemeClr val="tx1"/>
              </a:solidFill>
            </a:endParaRPr>
          </a:p>
        </p:txBody>
      </p:sp>
      <p:sp>
        <p:nvSpPr>
          <p:cNvPr id="3" name="Content Placeholder 2"/>
          <p:cNvSpPr>
            <a:spLocks noGrp="1"/>
          </p:cNvSpPr>
          <p:nvPr>
            <p:ph idx="1"/>
          </p:nvPr>
        </p:nvSpPr>
        <p:spPr/>
        <p:txBody>
          <a:bodyPr/>
          <a:lstStyle/>
          <a:p>
            <a:pPr>
              <a:buNone/>
            </a:pPr>
            <a:r>
              <a:rPr lang="en-GB" dirty="0" smtClean="0"/>
              <a:t>	By the 4</a:t>
            </a:r>
            <a:r>
              <a:rPr lang="en-GB" baseline="30000" dirty="0" smtClean="0"/>
              <a:t>th</a:t>
            </a:r>
            <a:r>
              <a:rPr lang="en-GB" dirty="0" smtClean="0"/>
              <a:t> c. </a:t>
            </a:r>
            <a:r>
              <a:rPr lang="en-GB" dirty="0" smtClean="0"/>
              <a:t>AD</a:t>
            </a:r>
            <a:r>
              <a:rPr lang="en-GB" dirty="0" smtClean="0"/>
              <a:t> </a:t>
            </a:r>
            <a:r>
              <a:rPr lang="en-GB" dirty="0" smtClean="0"/>
              <a:t>the language of the Church was Latin. Jerome was commissioned to make a translation which became known as the Vulgate.</a:t>
            </a:r>
          </a:p>
          <a:p>
            <a:pPr>
              <a:buNone/>
            </a:pPr>
            <a:endParaRPr lang="en-GB" dirty="0" smtClean="0"/>
          </a:p>
          <a:p>
            <a:pPr>
              <a:buNone/>
            </a:pPr>
            <a:r>
              <a:rPr lang="en-GB" dirty="0" smtClean="0"/>
              <a:t>	It made a fresh translation of the Hebrew books but also translated the additional books of the LXX.</a:t>
            </a:r>
          </a:p>
          <a:p>
            <a:pPr>
              <a:buNone/>
            </a:pPr>
            <a:endParaRPr lang="en-GB" dirty="0" smtClean="0"/>
          </a:p>
          <a:p>
            <a:pPr>
              <a:buNone/>
            </a:pPr>
            <a:r>
              <a:rPr lang="en-GB" dirty="0" smtClean="0"/>
              <a:t>	This remained the Church Bible until the Reformation</a:t>
            </a: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Erasmus and the Greek NT</a:t>
            </a:r>
            <a:endParaRPr lang="en-GB" dirty="0">
              <a:solidFill>
                <a:schemeClr val="tx1"/>
              </a:solidFill>
            </a:endParaRPr>
          </a:p>
        </p:txBody>
      </p:sp>
      <p:sp>
        <p:nvSpPr>
          <p:cNvPr id="3" name="Content Placeholder 2"/>
          <p:cNvSpPr>
            <a:spLocks noGrp="1"/>
          </p:cNvSpPr>
          <p:nvPr>
            <p:ph idx="1"/>
          </p:nvPr>
        </p:nvSpPr>
        <p:spPr/>
        <p:txBody>
          <a:bodyPr/>
          <a:lstStyle/>
          <a:p>
            <a:r>
              <a:rPr lang="en-GB" dirty="0" smtClean="0"/>
              <a:t>Erasmus  believed that proper study (and devotion) should depend on the best manuscripts – and for the NT these were Greek.</a:t>
            </a:r>
          </a:p>
          <a:p>
            <a:endParaRPr lang="en-GB" dirty="0" smtClean="0"/>
          </a:p>
          <a:p>
            <a:r>
              <a:rPr lang="en-GB" dirty="0" smtClean="0"/>
              <a:t>This showed that some of the Vulgate was in error (</a:t>
            </a:r>
            <a:r>
              <a:rPr lang="en-GB" dirty="0" err="1" smtClean="0"/>
              <a:t>eg</a:t>
            </a:r>
            <a:r>
              <a:rPr lang="en-GB" dirty="0" smtClean="0"/>
              <a:t>. Greek </a:t>
            </a:r>
            <a:r>
              <a:rPr lang="en-GB" i="1" dirty="0" err="1" smtClean="0"/>
              <a:t>metanoia</a:t>
            </a:r>
            <a:r>
              <a:rPr lang="en-GB" dirty="0" smtClean="0"/>
              <a:t> means ‘repentance’ not ‘penance’).</a:t>
            </a:r>
          </a:p>
          <a:p>
            <a:endParaRPr lang="en-GB" dirty="0" smtClean="0"/>
          </a:p>
          <a:p>
            <a:r>
              <a:rPr lang="en-GB" dirty="0" smtClean="0"/>
              <a:t>Luther used Erasmus to translate Bible into German</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Principles of Translation: Ps 1:1</a:t>
            </a:r>
            <a:endParaRPr lang="en-GB" dirty="0">
              <a:solidFill>
                <a:schemeClr val="tx1"/>
              </a:solidFill>
            </a:endParaRPr>
          </a:p>
        </p:txBody>
      </p:sp>
      <p:sp>
        <p:nvSpPr>
          <p:cNvPr id="3" name="Content Placeholder 2"/>
          <p:cNvSpPr>
            <a:spLocks noGrp="1"/>
          </p:cNvSpPr>
          <p:nvPr>
            <p:ph idx="1"/>
          </p:nvPr>
        </p:nvSpPr>
        <p:spPr/>
        <p:txBody>
          <a:bodyPr>
            <a:normAutofit/>
          </a:bodyPr>
          <a:lstStyle/>
          <a:p>
            <a:r>
              <a:rPr lang="en-GB" dirty="0" smtClean="0"/>
              <a:t>Word for word replication: ESV, NRSV</a:t>
            </a:r>
          </a:p>
          <a:p>
            <a:pPr marL="0" indent="0">
              <a:buNone/>
            </a:pPr>
            <a:r>
              <a:rPr lang="en-GB" dirty="0"/>
              <a:t>	</a:t>
            </a:r>
            <a:r>
              <a:rPr lang="en-GB" dirty="0" smtClean="0"/>
              <a:t>‘Blessed </a:t>
            </a:r>
            <a:r>
              <a:rPr lang="en-GB" dirty="0"/>
              <a:t>is the </a:t>
            </a:r>
            <a:r>
              <a:rPr lang="en-GB" dirty="0" smtClean="0">
                <a:solidFill>
                  <a:srgbClr val="FF0000"/>
                </a:solidFill>
              </a:rPr>
              <a:t>man</a:t>
            </a:r>
            <a:r>
              <a:rPr lang="en-GB" dirty="0"/>
              <a:t/>
            </a:r>
            <a:br>
              <a:rPr lang="en-GB" dirty="0"/>
            </a:br>
            <a:r>
              <a:rPr lang="en-GB" dirty="0" smtClean="0"/>
              <a:t>		who </a:t>
            </a:r>
            <a:r>
              <a:rPr lang="en-GB" dirty="0">
                <a:solidFill>
                  <a:srgbClr val="FF0000"/>
                </a:solidFill>
              </a:rPr>
              <a:t>walks not</a:t>
            </a:r>
            <a:r>
              <a:rPr lang="en-GB" dirty="0"/>
              <a:t> in the counsel of the wicked,</a:t>
            </a:r>
            <a:br>
              <a:rPr lang="en-GB" dirty="0"/>
            </a:br>
            <a:r>
              <a:rPr lang="en-GB" dirty="0" smtClean="0"/>
              <a:t>		nor </a:t>
            </a:r>
            <a:r>
              <a:rPr lang="en-GB" dirty="0"/>
              <a:t>stands in the way of sinners,</a:t>
            </a:r>
            <a:br>
              <a:rPr lang="en-GB" dirty="0"/>
            </a:br>
            <a:r>
              <a:rPr lang="en-GB" dirty="0" smtClean="0"/>
              <a:t>		nor </a:t>
            </a:r>
            <a:r>
              <a:rPr lang="en-GB" dirty="0"/>
              <a:t>sits in the seat of </a:t>
            </a:r>
            <a:r>
              <a:rPr lang="en-GB" dirty="0" smtClean="0"/>
              <a:t>scoffers’</a:t>
            </a:r>
          </a:p>
          <a:p>
            <a:r>
              <a:rPr lang="en-GB" dirty="0" smtClean="0"/>
              <a:t>Dynamic equivalence: GNB, the </a:t>
            </a:r>
            <a:r>
              <a:rPr lang="en-GB" i="1" dirty="0" smtClean="0"/>
              <a:t>Message</a:t>
            </a:r>
          </a:p>
          <a:p>
            <a:pPr marL="0" indent="0">
              <a:buNone/>
            </a:pPr>
            <a:r>
              <a:rPr lang="en-GB" dirty="0"/>
              <a:t>	</a:t>
            </a:r>
            <a:r>
              <a:rPr lang="en-GB" dirty="0" smtClean="0"/>
              <a:t>‘How </a:t>
            </a:r>
            <a:r>
              <a:rPr lang="en-GB" dirty="0"/>
              <a:t>well God must like </a:t>
            </a:r>
            <a:r>
              <a:rPr lang="en-GB" dirty="0">
                <a:solidFill>
                  <a:srgbClr val="FF0000"/>
                </a:solidFill>
              </a:rPr>
              <a:t>you</a:t>
            </a:r>
            <a:r>
              <a:rPr lang="en-GB" dirty="0"/>
              <a:t>—</a:t>
            </a:r>
            <a:br>
              <a:rPr lang="en-GB" dirty="0"/>
            </a:br>
            <a:r>
              <a:rPr lang="en-GB" dirty="0" smtClean="0"/>
              <a:t>		you </a:t>
            </a:r>
            <a:r>
              <a:rPr lang="en-GB" dirty="0"/>
              <a:t>don’t hang out at Sin Saloon,</a:t>
            </a:r>
            <a:br>
              <a:rPr lang="en-GB" dirty="0"/>
            </a:br>
            <a:r>
              <a:rPr lang="en-GB" dirty="0" smtClean="0"/>
              <a:t>		you </a:t>
            </a:r>
            <a:r>
              <a:rPr lang="en-GB" dirty="0"/>
              <a:t>don’t slink along Dead-End Road,</a:t>
            </a:r>
            <a:br>
              <a:rPr lang="en-GB" dirty="0"/>
            </a:br>
            <a:r>
              <a:rPr lang="en-GB" dirty="0" smtClean="0"/>
              <a:t>		you </a:t>
            </a:r>
            <a:r>
              <a:rPr lang="en-GB" dirty="0"/>
              <a:t>don’t go to Smart-Mouth College</a:t>
            </a:r>
            <a:r>
              <a:rPr lang="en-GB" dirty="0" smtClean="0"/>
              <a:t>.’</a:t>
            </a:r>
            <a:endParaRPr lang="en-GB" dirty="0"/>
          </a:p>
        </p:txBody>
      </p:sp>
    </p:spTree>
    <p:extLst>
      <p:ext uri="{BB962C8B-B14F-4D97-AF65-F5344CB8AC3E}">
        <p14:creationId xmlns:p14="http://schemas.microsoft.com/office/powerpoint/2010/main" val="3462955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English Bible</a:t>
            </a:r>
            <a:endParaRPr lang="en-GB" dirty="0">
              <a:solidFill>
                <a:schemeClr val="tx1"/>
              </a:solidFill>
            </a:endParaRPr>
          </a:p>
        </p:txBody>
      </p:sp>
      <p:sp>
        <p:nvSpPr>
          <p:cNvPr id="3" name="Content Placeholder 2"/>
          <p:cNvSpPr>
            <a:spLocks noGrp="1"/>
          </p:cNvSpPr>
          <p:nvPr>
            <p:ph idx="1"/>
          </p:nvPr>
        </p:nvSpPr>
        <p:spPr/>
        <p:txBody>
          <a:bodyPr>
            <a:normAutofit/>
          </a:bodyPr>
          <a:lstStyle/>
          <a:p>
            <a:pPr>
              <a:buNone/>
            </a:pPr>
            <a:r>
              <a:rPr lang="en-GB" sz="2400" dirty="0" smtClean="0"/>
              <a:t>1384 	Wycliffe (hand written)</a:t>
            </a:r>
          </a:p>
          <a:p>
            <a:pPr>
              <a:buNone/>
            </a:pPr>
            <a:r>
              <a:rPr lang="en-GB" sz="2400" dirty="0" smtClean="0"/>
              <a:t>1526 	Tyndale (first printed edition)</a:t>
            </a:r>
          </a:p>
          <a:p>
            <a:pPr>
              <a:buNone/>
            </a:pPr>
            <a:r>
              <a:rPr lang="en-GB" sz="2400" dirty="0" smtClean="0"/>
              <a:t>1535 	Coverdale</a:t>
            </a:r>
          </a:p>
          <a:p>
            <a:pPr>
              <a:buNone/>
            </a:pPr>
            <a:r>
              <a:rPr lang="en-GB" sz="2400" dirty="0" smtClean="0"/>
              <a:t>1609 	Douay/Rheims (Catholic – trans of Vulgate)</a:t>
            </a:r>
          </a:p>
          <a:p>
            <a:pPr>
              <a:buNone/>
            </a:pPr>
            <a:r>
              <a:rPr lang="en-GB" sz="2400" dirty="0" smtClean="0"/>
              <a:t>1611 	King James Bible (AV)</a:t>
            </a:r>
          </a:p>
          <a:p>
            <a:pPr>
              <a:buNone/>
            </a:pPr>
            <a:r>
              <a:rPr lang="en-GB" sz="2400" dirty="0" smtClean="0"/>
              <a:t>1885 	Revised Version (RV)</a:t>
            </a:r>
          </a:p>
          <a:p>
            <a:pPr>
              <a:buNone/>
            </a:pPr>
            <a:r>
              <a:rPr lang="en-GB" sz="2400" dirty="0" smtClean="0"/>
              <a:t>1946/52 Revised Standard Version (RSV)</a:t>
            </a:r>
          </a:p>
          <a:p>
            <a:pPr>
              <a:buNone/>
            </a:pPr>
            <a:endParaRPr lang="en-GB"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The English Bible</a:t>
            </a:r>
            <a:endParaRPr lang="en-GB" dirty="0">
              <a:solidFill>
                <a:schemeClr val="tx1"/>
              </a:solidFill>
            </a:endParaRPr>
          </a:p>
        </p:txBody>
      </p:sp>
      <p:sp>
        <p:nvSpPr>
          <p:cNvPr id="3" name="Content Placeholder 2"/>
          <p:cNvSpPr>
            <a:spLocks noGrp="1"/>
          </p:cNvSpPr>
          <p:nvPr>
            <p:ph idx="1"/>
          </p:nvPr>
        </p:nvSpPr>
        <p:spPr/>
        <p:txBody>
          <a:bodyPr>
            <a:normAutofit/>
          </a:bodyPr>
          <a:lstStyle/>
          <a:p>
            <a:pPr>
              <a:buNone/>
            </a:pPr>
            <a:r>
              <a:rPr lang="en-GB" dirty="0" smtClean="0"/>
              <a:t>1966 	Jerusalem Bible (JB) – Catholic  with apocrypha</a:t>
            </a:r>
          </a:p>
          <a:p>
            <a:pPr>
              <a:buNone/>
            </a:pPr>
            <a:r>
              <a:rPr lang="en-GB" dirty="0" smtClean="0"/>
              <a:t>1970 	New English Bible (NEB)</a:t>
            </a:r>
          </a:p>
          <a:p>
            <a:pPr>
              <a:buNone/>
            </a:pPr>
            <a:r>
              <a:rPr lang="en-GB" dirty="0" smtClean="0"/>
              <a:t>1973 	New International Version (NIV)</a:t>
            </a:r>
          </a:p>
          <a:p>
            <a:pPr>
              <a:buNone/>
            </a:pPr>
            <a:r>
              <a:rPr lang="en-GB" dirty="0" smtClean="0"/>
              <a:t>1976 	Good News Bible (GNB)</a:t>
            </a:r>
            <a:r>
              <a:rPr lang="en-GB" dirty="0"/>
              <a:t> </a:t>
            </a:r>
            <a:r>
              <a:rPr lang="en-GB" dirty="0" smtClean="0"/>
              <a:t>                                     1985 	New Jerusalem Bible (NJB)                      1989	Revised English Bible (REB)                     1989	New Revised Standard Version (NRSV)</a:t>
            </a:r>
          </a:p>
          <a:p>
            <a:pPr marL="0" indent="0">
              <a:buNone/>
            </a:pPr>
            <a:r>
              <a:rPr lang="en-GB" dirty="0" smtClean="0"/>
              <a:t>2001	English Standard Version (ESV)</a:t>
            </a:r>
          </a:p>
          <a:p>
            <a:pPr marL="0" indent="0">
              <a:buNone/>
            </a:pPr>
            <a:r>
              <a:rPr lang="en-GB" dirty="0" smtClean="0"/>
              <a:t>2011	New International Version (revision)</a:t>
            </a:r>
          </a:p>
          <a:p>
            <a:pPr marL="514350" indent="-514350">
              <a:buAutoNum type="arabicPlain" startAt="1995"/>
            </a:pPr>
            <a:endParaRPr lang="en-GB" dirty="0" smtClean="0"/>
          </a:p>
          <a:p>
            <a:pPr>
              <a:buNone/>
            </a:pPr>
            <a:endParaRPr lang="en-GB" dirty="0" smtClean="0"/>
          </a:p>
          <a:p>
            <a:pPr>
              <a:buNone/>
            </a:pPr>
            <a:endParaRPr lang="en-GB"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2180</TotalTime>
  <Words>1296</Words>
  <Application>Microsoft Office PowerPoint</Application>
  <PresentationFormat>On-screen Show (4:3)</PresentationFormat>
  <Paragraphs>265</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Flow</vt:lpstr>
      <vt:lpstr>What is the Bible?</vt:lpstr>
      <vt:lpstr>Hebrew Bible</vt:lpstr>
      <vt:lpstr>Hebrew Bible</vt:lpstr>
      <vt:lpstr>Hebrew Script</vt:lpstr>
      <vt:lpstr>Genesis 1:1</vt:lpstr>
      <vt:lpstr>‘God formed man from the dust of the ground’</vt:lpstr>
      <vt:lpstr>Torah</vt:lpstr>
      <vt:lpstr>Prophets</vt:lpstr>
      <vt:lpstr>Prophets</vt:lpstr>
      <vt:lpstr>Writings</vt:lpstr>
      <vt:lpstr>Luke 24:44 </vt:lpstr>
      <vt:lpstr>The Septuagint</vt:lpstr>
      <vt:lpstr>Genesis 1:1</vt:lpstr>
      <vt:lpstr>The Septuagint</vt:lpstr>
      <vt:lpstr>The Septuagint</vt:lpstr>
      <vt:lpstr>The Septuagint</vt:lpstr>
      <vt:lpstr>The Septuagint</vt:lpstr>
      <vt:lpstr>New Testament</vt:lpstr>
      <vt:lpstr>Rom 2:24</vt:lpstr>
      <vt:lpstr>Genesis 1:1?</vt:lpstr>
      <vt:lpstr>Bible manuscripts: Hebrew</vt:lpstr>
      <vt:lpstr>Bible Manuscripts: Papyri </vt:lpstr>
      <vt:lpstr>Bible Manuscripts: Uncials</vt:lpstr>
      <vt:lpstr>The Vulgate</vt:lpstr>
      <vt:lpstr>Erasmus and the Greek NT</vt:lpstr>
      <vt:lpstr>Principles of Translation: Ps 1:1</vt:lpstr>
      <vt:lpstr>The English Bible</vt:lpstr>
      <vt:lpstr>The English Bible</vt:lpstr>
    </vt:vector>
  </TitlesOfParts>
  <Company>University Of Chichester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Bible?</dc:title>
  <dc:creator>Moyise</dc:creator>
  <cp:lastModifiedBy>Ben</cp:lastModifiedBy>
  <cp:revision>42</cp:revision>
  <cp:lastPrinted>2012-10-04T13:16:40Z</cp:lastPrinted>
  <dcterms:created xsi:type="dcterms:W3CDTF">2009-09-25T08:39:21Z</dcterms:created>
  <dcterms:modified xsi:type="dcterms:W3CDTF">2012-10-04T13:20:17Z</dcterms:modified>
</cp:coreProperties>
</file>