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0" r:id="rId5"/>
    <p:sldId id="259" r:id="rId6"/>
    <p:sldId id="260" r:id="rId7"/>
    <p:sldId id="261" r:id="rId8"/>
    <p:sldId id="262" r:id="rId9"/>
    <p:sldId id="263" r:id="rId10"/>
    <p:sldId id="264" r:id="rId11"/>
    <p:sldId id="265" r:id="rId12"/>
    <p:sldId id="266" r:id="rId13"/>
    <p:sldId id="269" r:id="rId14"/>
    <p:sldId id="267"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156DE5A-E1F3-46E2-9A4C-B16C24FF06A6}" type="datetimeFigureOut">
              <a:rPr lang="en-GB" smtClean="0"/>
              <a:t>18/01/2016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67F51-7D53-430A-96AA-5A3E3F9BCAA5}"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56DE5A-E1F3-46E2-9A4C-B16C24FF06A6}" type="datetimeFigureOut">
              <a:rPr lang="en-GB" smtClean="0"/>
              <a:t>18/01/2016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67F51-7D53-430A-96AA-5A3E3F9BCAA5}"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F156DE5A-E1F3-46E2-9A4C-B16C24FF06A6}" type="datetimeFigureOut">
              <a:rPr lang="en-GB" smtClean="0"/>
              <a:t>18/01/2016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67F51-7D53-430A-96AA-5A3E3F9BCAA5}"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56DE5A-E1F3-46E2-9A4C-B16C24FF06A6}" type="datetimeFigureOut">
              <a:rPr lang="en-GB" smtClean="0"/>
              <a:t>18/01/2016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067F51-7D53-430A-96AA-5A3E3F9BCAA5}" type="slidenum">
              <a:rPr lang="en-GB" smtClean="0"/>
              <a:t>‹#›</a:t>
            </a:fld>
            <a:endParaRPr lang="en-GB"/>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156DE5A-E1F3-46E2-9A4C-B16C24FF06A6}" type="datetimeFigureOut">
              <a:rPr lang="en-GB" smtClean="0"/>
              <a:t>18/01/2016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067F51-7D53-430A-96AA-5A3E3F9BCAA5}"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56DE5A-E1F3-46E2-9A4C-B16C24FF06A6}" type="datetimeFigureOut">
              <a:rPr lang="en-GB" smtClean="0"/>
              <a:t>18/01/2016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067F51-7D53-430A-96AA-5A3E3F9BCAA5}"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56DE5A-E1F3-46E2-9A4C-B16C24FF06A6}" type="datetimeFigureOut">
              <a:rPr lang="en-GB" smtClean="0"/>
              <a:t>18/01/2016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067F51-7D53-430A-96AA-5A3E3F9BCAA5}"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F156DE5A-E1F3-46E2-9A4C-B16C24FF06A6}" type="datetimeFigureOut">
              <a:rPr lang="en-GB" smtClean="0"/>
              <a:t>18/01/2016</a:t>
            </a:fld>
            <a:endParaRPr lang="en-GB"/>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GB"/>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5067F51-7D53-430A-96AA-5A3E3F9BCAA5}"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56DE5A-E1F3-46E2-9A4C-B16C24FF06A6}" type="datetimeFigureOut">
              <a:rPr lang="en-GB" smtClean="0"/>
              <a:t>18/01/2016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067F51-7D53-430A-96AA-5A3E3F9BCAA5}"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56DE5A-E1F3-46E2-9A4C-B16C24FF06A6}" type="datetimeFigureOut">
              <a:rPr lang="en-GB" smtClean="0"/>
              <a:t>18/01/2016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67F51-7D53-430A-96AA-5A3E3F9BCAA5}"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56DE5A-E1F3-46E2-9A4C-B16C24FF06A6}" type="datetimeFigureOut">
              <a:rPr lang="en-GB" smtClean="0"/>
              <a:t>18/01/2016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67F51-7D53-430A-96AA-5A3E3F9BCAA5}"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F156DE5A-E1F3-46E2-9A4C-B16C24FF06A6}" type="datetimeFigureOut">
              <a:rPr lang="en-GB" smtClean="0"/>
              <a:t>18/01/2016</a:t>
            </a:fld>
            <a:endParaRPr lang="en-GB"/>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GB"/>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5067F51-7D53-430A-96AA-5A3E3F9BCAA5}"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 Holy Spirit</a:t>
            </a:r>
            <a:endParaRPr lang="en-GB" dirty="0"/>
          </a:p>
        </p:txBody>
      </p:sp>
      <p:sp>
        <p:nvSpPr>
          <p:cNvPr id="3" name="Subtitle 2"/>
          <p:cNvSpPr>
            <a:spLocks noGrp="1"/>
          </p:cNvSpPr>
          <p:nvPr>
            <p:ph type="subTitle" idx="1"/>
          </p:nvPr>
        </p:nvSpPr>
        <p:spPr/>
        <p:txBody>
          <a:bodyPr/>
          <a:lstStyle/>
          <a:p>
            <a:r>
              <a:rPr lang="en-GB" dirty="0" smtClean="0"/>
              <a:t>Introduction to Christian doctrine</a:t>
            </a:r>
            <a:endParaRPr lang="en-GB" dirty="0"/>
          </a:p>
        </p:txBody>
      </p:sp>
    </p:spTree>
    <p:extLst>
      <p:ext uri="{BB962C8B-B14F-4D97-AF65-F5344CB8AC3E}">
        <p14:creationId xmlns:p14="http://schemas.microsoft.com/office/powerpoint/2010/main" val="3047864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404664"/>
            <a:ext cx="7520940" cy="548640"/>
          </a:xfrm>
        </p:spPr>
        <p:txBody>
          <a:bodyPr/>
          <a:lstStyle/>
          <a:p>
            <a:r>
              <a:rPr lang="en-GB" dirty="0" smtClean="0"/>
              <a:t>The Apostles and Nicene Creeds</a:t>
            </a:r>
            <a:endParaRPr lang="en-GB" dirty="0"/>
          </a:p>
        </p:txBody>
      </p:sp>
      <p:sp>
        <p:nvSpPr>
          <p:cNvPr id="3" name="Content Placeholder 2"/>
          <p:cNvSpPr>
            <a:spLocks noGrp="1"/>
          </p:cNvSpPr>
          <p:nvPr>
            <p:ph idx="1"/>
          </p:nvPr>
        </p:nvSpPr>
        <p:spPr>
          <a:xfrm>
            <a:off x="822960" y="1100628"/>
            <a:ext cx="3461008" cy="3579849"/>
          </a:xfrm>
        </p:spPr>
        <p:txBody>
          <a:bodyPr>
            <a:normAutofit/>
          </a:bodyPr>
          <a:lstStyle/>
          <a:p>
            <a:r>
              <a:rPr lang="en-GB" sz="2000" dirty="0"/>
              <a:t>I believe in the Holy Spirit,</a:t>
            </a:r>
            <a:br>
              <a:rPr lang="en-GB" sz="2000" dirty="0"/>
            </a:br>
            <a:r>
              <a:rPr lang="en-GB" sz="2000" dirty="0"/>
              <a:t>the holy catholic and apostolic Church,</a:t>
            </a:r>
            <a:br>
              <a:rPr lang="en-GB" sz="2000" dirty="0"/>
            </a:br>
            <a:r>
              <a:rPr lang="en-GB" sz="2000" dirty="0"/>
              <a:t>the communion of saints,</a:t>
            </a:r>
            <a:br>
              <a:rPr lang="en-GB" sz="2000" dirty="0"/>
            </a:br>
            <a:r>
              <a:rPr lang="en-GB" sz="2000" dirty="0"/>
              <a:t>the forgiveness of sins,</a:t>
            </a:r>
            <a:br>
              <a:rPr lang="en-GB" sz="2000" dirty="0"/>
            </a:br>
            <a:r>
              <a:rPr lang="en-GB" sz="2000" dirty="0"/>
              <a:t>the resurrection of the body,</a:t>
            </a:r>
            <a:br>
              <a:rPr lang="en-GB" sz="2000" dirty="0"/>
            </a:br>
            <a:r>
              <a:rPr lang="en-GB" sz="2000" dirty="0"/>
              <a:t>and the life everlasting. Amen.</a:t>
            </a:r>
          </a:p>
        </p:txBody>
      </p:sp>
      <p:sp>
        <p:nvSpPr>
          <p:cNvPr id="4" name="Rectangle 3"/>
          <p:cNvSpPr/>
          <p:nvPr/>
        </p:nvSpPr>
        <p:spPr>
          <a:xfrm>
            <a:off x="4725354" y="1118868"/>
            <a:ext cx="3744416" cy="2585323"/>
          </a:xfrm>
          <a:prstGeom prst="rect">
            <a:avLst/>
          </a:prstGeom>
        </p:spPr>
        <p:txBody>
          <a:bodyPr wrap="square">
            <a:spAutoFit/>
          </a:bodyPr>
          <a:lstStyle/>
          <a:p>
            <a:r>
              <a:rPr lang="en-GB" b="1" dirty="0"/>
              <a:t>We believe in the Holy Spirit, </a:t>
            </a:r>
            <a:endParaRPr lang="en-GB" b="1" dirty="0" smtClean="0"/>
          </a:p>
          <a:p>
            <a:r>
              <a:rPr lang="en-GB" b="1" dirty="0" smtClean="0"/>
              <a:t>the </a:t>
            </a:r>
            <a:r>
              <a:rPr lang="en-GB" b="1" dirty="0"/>
              <a:t>Lord, the giver of life,</a:t>
            </a:r>
            <a:br>
              <a:rPr lang="en-GB" b="1" dirty="0"/>
            </a:br>
            <a:r>
              <a:rPr lang="en-GB" b="1" dirty="0"/>
              <a:t>who proceeds from the Father and the Son.</a:t>
            </a:r>
            <a:br>
              <a:rPr lang="en-GB" b="1" dirty="0"/>
            </a:br>
            <a:r>
              <a:rPr lang="en-GB" b="1" dirty="0"/>
              <a:t>With the Father and the Son </a:t>
            </a:r>
            <a:endParaRPr lang="en-GB" b="1" dirty="0" smtClean="0"/>
          </a:p>
          <a:p>
            <a:r>
              <a:rPr lang="en-GB" b="1" dirty="0" smtClean="0"/>
              <a:t>he </a:t>
            </a:r>
            <a:r>
              <a:rPr lang="en-GB" b="1" dirty="0"/>
              <a:t>is worshiped and glorified.</a:t>
            </a:r>
            <a:br>
              <a:rPr lang="en-GB" b="1" dirty="0"/>
            </a:br>
            <a:r>
              <a:rPr lang="en-GB" b="1" dirty="0"/>
              <a:t>He has spoken through the Prophets.</a:t>
            </a:r>
            <a:br>
              <a:rPr lang="en-GB" b="1" dirty="0"/>
            </a:br>
            <a:endParaRPr lang="en-GB" b="1" dirty="0"/>
          </a:p>
        </p:txBody>
      </p:sp>
    </p:spTree>
    <p:extLst>
      <p:ext uri="{BB962C8B-B14F-4D97-AF65-F5344CB8AC3E}">
        <p14:creationId xmlns:p14="http://schemas.microsoft.com/office/powerpoint/2010/main" val="303503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t>
            </a:r>
            <a:r>
              <a:rPr lang="en-GB" dirty="0" err="1" smtClean="0"/>
              <a:t>Athanasian</a:t>
            </a:r>
            <a:r>
              <a:rPr lang="en-GB" dirty="0" smtClean="0"/>
              <a:t> Creed</a:t>
            </a:r>
            <a:endParaRPr lang="en-GB" dirty="0"/>
          </a:p>
        </p:txBody>
      </p:sp>
      <p:sp>
        <p:nvSpPr>
          <p:cNvPr id="3" name="Content Placeholder 2"/>
          <p:cNvSpPr>
            <a:spLocks noGrp="1"/>
          </p:cNvSpPr>
          <p:nvPr>
            <p:ph idx="1"/>
          </p:nvPr>
        </p:nvSpPr>
        <p:spPr>
          <a:xfrm>
            <a:off x="822960" y="1100628"/>
            <a:ext cx="7781488" cy="3984556"/>
          </a:xfrm>
        </p:spPr>
        <p:txBody>
          <a:bodyPr>
            <a:noAutofit/>
          </a:bodyPr>
          <a:lstStyle/>
          <a:p>
            <a:r>
              <a:rPr lang="en-GB" b="0" dirty="0"/>
              <a:t>Whosoever will be saved, before all things it is necessary that he hold the catholic faith. Which faith except every one do keep whole and undefiled; without doubt he shall perish everlastingly. And the catholic faith is this: That we worship one God in Trinity, and Trinity in Unity; Neither confounding the Persons; nor dividing the Essence. For there is one Person of the Father; another of the Son; and another of the Holy Ghost. But the Godhead of the Father, of the Son, and of the Holy Ghost, is all one; the Glory equal, the Majesty coeternal. Such as the Father is; such is the Son; and such is the Holy Ghost. The Father uncreated; the Son uncreated; and the Holy Ghost uncreated. The Father unlimited; the Son unlimited; and the Holy Ghost unlimited. The Father eternal; the Son eternal; and the Holy Ghost eternal. And yet they are not three eternals; but one eternal. As also there are not three uncreated; nor three infinites, but one uncreated; and one infinite. So likewise the Father is Almighty; the Son Almighty; and the Holy Ghost Almighty. And yet they are not three Almighties; but one Almighty. So the Father is God; the Son is God; and the Holy Ghost is God. And yet they are not three Gods; but one God. So likewise the Father is Lord; the Son Lord; and the Holy Ghost Lord. And yet not three Lords; but one Lord.</a:t>
            </a:r>
          </a:p>
        </p:txBody>
      </p:sp>
    </p:spTree>
    <p:extLst>
      <p:ext uri="{BB962C8B-B14F-4D97-AF65-F5344CB8AC3E}">
        <p14:creationId xmlns:p14="http://schemas.microsoft.com/office/powerpoint/2010/main" val="41221417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30992"/>
          </a:xfrm>
        </p:spPr>
        <p:txBody>
          <a:bodyPr/>
          <a:lstStyle/>
          <a:p>
            <a:r>
              <a:rPr lang="en-GB" dirty="0" smtClean="0"/>
              <a:t>The 39 articles and </a:t>
            </a:r>
            <a:r>
              <a:rPr lang="en-GB" dirty="0" err="1" smtClean="0"/>
              <a:t>westminster</a:t>
            </a:r>
            <a:r>
              <a:rPr lang="en-GB" dirty="0" smtClean="0"/>
              <a:t> confession</a:t>
            </a:r>
            <a:endParaRPr lang="en-GB" dirty="0"/>
          </a:p>
        </p:txBody>
      </p:sp>
      <p:sp>
        <p:nvSpPr>
          <p:cNvPr id="6" name="Content Placeholder 5"/>
          <p:cNvSpPr>
            <a:spLocks noGrp="1"/>
          </p:cNvSpPr>
          <p:nvPr>
            <p:ph idx="1"/>
          </p:nvPr>
        </p:nvSpPr>
        <p:spPr>
          <a:xfrm>
            <a:off x="822960" y="1412776"/>
            <a:ext cx="3533016" cy="3267701"/>
          </a:xfrm>
        </p:spPr>
        <p:txBody>
          <a:bodyPr/>
          <a:lstStyle/>
          <a:p>
            <a:r>
              <a:rPr lang="en-GB" dirty="0" smtClean="0"/>
              <a:t>5. Of the Holy Ghost</a:t>
            </a:r>
          </a:p>
          <a:p>
            <a:r>
              <a:rPr lang="en-GB" dirty="0" smtClean="0"/>
              <a:t>The Holy Ghost, proceeding from the Father and the Son, is of one substance, majesty and glory with the Father and the Son, very and eternal God.</a:t>
            </a:r>
            <a:endParaRPr lang="en-GB" dirty="0"/>
          </a:p>
        </p:txBody>
      </p:sp>
      <p:sp>
        <p:nvSpPr>
          <p:cNvPr id="7" name="Rectangle 6"/>
          <p:cNvSpPr/>
          <p:nvPr/>
        </p:nvSpPr>
        <p:spPr>
          <a:xfrm>
            <a:off x="4569443" y="1340768"/>
            <a:ext cx="4107013" cy="3539430"/>
          </a:xfrm>
          <a:prstGeom prst="rect">
            <a:avLst/>
          </a:prstGeom>
        </p:spPr>
        <p:txBody>
          <a:bodyPr wrap="square">
            <a:spAutoFit/>
          </a:bodyPr>
          <a:lstStyle/>
          <a:p>
            <a:r>
              <a:rPr lang="en-GB" sz="1600" b="1" dirty="0" smtClean="0"/>
              <a:t>13.1</a:t>
            </a:r>
          </a:p>
          <a:p>
            <a:r>
              <a:rPr lang="en-GB" sz="1600" b="1" dirty="0" smtClean="0"/>
              <a:t>They, who are once effectually called, and regenerated, having a new heart, and a new spirit created in them, are further sanctified, really and personally, through the virtue of Christ's death and resurrection, by His Word and Spirit dwelling in them: the dominion of the whole body of sin is destroyed, and the several lusts thereof are more and more weakened and mortified; and they more and more quickened and strengthened in all saving graces, to the practice of true holiness, without which no man shall see the Lord.</a:t>
            </a:r>
            <a:endParaRPr lang="en-GB" sz="1600" b="1" dirty="0"/>
          </a:p>
        </p:txBody>
      </p:sp>
    </p:spTree>
    <p:extLst>
      <p:ext uri="{BB962C8B-B14F-4D97-AF65-F5344CB8AC3E}">
        <p14:creationId xmlns:p14="http://schemas.microsoft.com/office/powerpoint/2010/main" val="24328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Evangelical Alliance and UCCF</a:t>
            </a:r>
            <a:endParaRPr lang="en-GB" dirty="0"/>
          </a:p>
        </p:txBody>
      </p:sp>
      <p:sp>
        <p:nvSpPr>
          <p:cNvPr id="3" name="Content Placeholder 2"/>
          <p:cNvSpPr>
            <a:spLocks noGrp="1"/>
          </p:cNvSpPr>
          <p:nvPr>
            <p:ph idx="1"/>
          </p:nvPr>
        </p:nvSpPr>
        <p:spPr>
          <a:xfrm>
            <a:off x="822960" y="1100628"/>
            <a:ext cx="3677032" cy="3579849"/>
          </a:xfrm>
        </p:spPr>
        <p:txBody>
          <a:bodyPr/>
          <a:lstStyle/>
          <a:p>
            <a:r>
              <a:rPr lang="en-GB" dirty="0" smtClean="0"/>
              <a:t>9. The </a:t>
            </a:r>
            <a:r>
              <a:rPr lang="en-GB" dirty="0"/>
              <a:t>ministry of God the Holy Spirit, who leads us to repentance, unites us with Christ through new birth, empowers our discipleship and enables our witness.</a:t>
            </a:r>
          </a:p>
          <a:p>
            <a:r>
              <a:rPr lang="en-GB" dirty="0" smtClean="0"/>
              <a:t>10. The </a:t>
            </a:r>
            <a:r>
              <a:rPr lang="en-GB" dirty="0"/>
              <a:t>Church, the body of Christ both local and universal, the priesthood of all believers—given life by the Spirit and endowed with the Spirit's gifts to worship God and proclaim the gospel, promoting justice and love.</a:t>
            </a:r>
          </a:p>
          <a:p>
            <a:endParaRPr lang="en-GB" dirty="0"/>
          </a:p>
        </p:txBody>
      </p:sp>
      <p:sp>
        <p:nvSpPr>
          <p:cNvPr id="4" name="Rectangle 3"/>
          <p:cNvSpPr/>
          <p:nvPr/>
        </p:nvSpPr>
        <p:spPr>
          <a:xfrm>
            <a:off x="4572000" y="1052736"/>
            <a:ext cx="3744416" cy="2554545"/>
          </a:xfrm>
          <a:prstGeom prst="rect">
            <a:avLst/>
          </a:prstGeom>
        </p:spPr>
        <p:txBody>
          <a:bodyPr wrap="square">
            <a:spAutoFit/>
          </a:bodyPr>
          <a:lstStyle/>
          <a:p>
            <a:r>
              <a:rPr lang="en-GB" sz="1600" b="1" dirty="0" smtClean="0"/>
              <a:t>H. The Holy Spirit alone makes the work of Christ effective to individual sinners, enabling them to turn to God from their sin and to trust in Jesus Christ.</a:t>
            </a:r>
          </a:p>
          <a:p>
            <a:endParaRPr lang="en-GB" sz="1600" b="1" dirty="0" smtClean="0"/>
          </a:p>
          <a:p>
            <a:r>
              <a:rPr lang="en-GB" sz="1600" b="1" dirty="0" smtClean="0"/>
              <a:t>I. The Holy Spirit lives in all those he has regenerated. He makes them increasingly </a:t>
            </a:r>
            <a:r>
              <a:rPr lang="en-GB" sz="1600" b="1" dirty="0" err="1" smtClean="0"/>
              <a:t>Christlike</a:t>
            </a:r>
            <a:r>
              <a:rPr lang="en-GB" sz="1600" b="1" dirty="0" smtClean="0"/>
              <a:t> in character and behaviour and gives them power for their witness in the world.</a:t>
            </a:r>
            <a:endParaRPr lang="en-GB" sz="1600" b="1" dirty="0"/>
          </a:p>
        </p:txBody>
      </p:sp>
    </p:spTree>
    <p:extLst>
      <p:ext uri="{BB962C8B-B14F-4D97-AF65-F5344CB8AC3E}">
        <p14:creationId xmlns:p14="http://schemas.microsoft.com/office/powerpoint/2010/main" val="455390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Holy Spirit in the Old Testament</a:t>
            </a:r>
            <a:endParaRPr lang="en-GB" dirty="0"/>
          </a:p>
        </p:txBody>
      </p:sp>
      <p:sp>
        <p:nvSpPr>
          <p:cNvPr id="3" name="Content Placeholder 2"/>
          <p:cNvSpPr>
            <a:spLocks noGrp="1"/>
          </p:cNvSpPr>
          <p:nvPr>
            <p:ph idx="1"/>
          </p:nvPr>
        </p:nvSpPr>
        <p:spPr/>
        <p:txBody>
          <a:bodyPr>
            <a:noAutofit/>
          </a:bodyPr>
          <a:lstStyle/>
          <a:p>
            <a:pPr>
              <a:buFont typeface="Arial" panose="020B0604020202020204" pitchFamily="34" charset="0"/>
              <a:buChar char="•"/>
            </a:pPr>
            <a:r>
              <a:rPr lang="en-GB" sz="2400" dirty="0" smtClean="0"/>
              <a:t>Gen 1:1; 41:38</a:t>
            </a:r>
          </a:p>
          <a:p>
            <a:pPr>
              <a:buFont typeface="Arial" panose="020B0604020202020204" pitchFamily="34" charset="0"/>
              <a:buChar char="•"/>
            </a:pPr>
            <a:r>
              <a:rPr lang="en-GB" sz="2400" dirty="0" err="1" smtClean="0"/>
              <a:t>Num</a:t>
            </a:r>
            <a:r>
              <a:rPr lang="en-GB" sz="2400" dirty="0" smtClean="0"/>
              <a:t> 11:25-29; 24:2</a:t>
            </a:r>
          </a:p>
          <a:p>
            <a:pPr>
              <a:buFont typeface="Arial" panose="020B0604020202020204" pitchFamily="34" charset="0"/>
              <a:buChar char="•"/>
            </a:pPr>
            <a:r>
              <a:rPr lang="en-GB" sz="2400" dirty="0" smtClean="0"/>
              <a:t>Jud 3:10; 6:34; 11:29; 14:6, 19; 15:4</a:t>
            </a:r>
          </a:p>
          <a:p>
            <a:pPr>
              <a:buFont typeface="Arial" panose="020B0604020202020204" pitchFamily="34" charset="0"/>
              <a:buChar char="•"/>
            </a:pPr>
            <a:r>
              <a:rPr lang="en-GB" sz="2400" dirty="0" smtClean="0"/>
              <a:t>Job  4:9; 32:8; 33:4</a:t>
            </a:r>
          </a:p>
          <a:p>
            <a:pPr>
              <a:buFont typeface="Arial" panose="020B0604020202020204" pitchFamily="34" charset="0"/>
              <a:buChar char="•"/>
            </a:pPr>
            <a:r>
              <a:rPr lang="en-GB" sz="2400" dirty="0" smtClean="0"/>
              <a:t>Ps 104:30; 139:7; 143:10</a:t>
            </a:r>
          </a:p>
          <a:p>
            <a:pPr>
              <a:buFont typeface="Arial" panose="020B0604020202020204" pitchFamily="34" charset="0"/>
              <a:buChar char="•"/>
            </a:pPr>
            <a:r>
              <a:rPr lang="en-GB" sz="2400" dirty="0" err="1" smtClean="0"/>
              <a:t>Ezek</a:t>
            </a:r>
            <a:r>
              <a:rPr lang="en-GB" sz="2400" dirty="0" smtClean="0"/>
              <a:t> 3:12-14;  8:3;  37:9-14</a:t>
            </a:r>
          </a:p>
          <a:p>
            <a:pPr>
              <a:buFont typeface="Arial" panose="020B0604020202020204" pitchFamily="34" charset="0"/>
              <a:buChar char="•"/>
            </a:pPr>
            <a:r>
              <a:rPr lang="en-GB" sz="2400" dirty="0" smtClean="0"/>
              <a:t>Joel 2:28-32</a:t>
            </a:r>
          </a:p>
          <a:p>
            <a:pPr marL="0" indent="0"/>
            <a:r>
              <a:rPr lang="en-GB" sz="2400" dirty="0" smtClean="0"/>
              <a:t>How is the Spirit depicted? What does he do?</a:t>
            </a:r>
            <a:endParaRPr lang="en-GB" sz="2400" dirty="0"/>
          </a:p>
        </p:txBody>
      </p:sp>
    </p:spTree>
    <p:extLst>
      <p:ext uri="{BB962C8B-B14F-4D97-AF65-F5344CB8AC3E}">
        <p14:creationId xmlns:p14="http://schemas.microsoft.com/office/powerpoint/2010/main" val="31858628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Holy Spirit in the Old Testament</a:t>
            </a:r>
            <a:endParaRPr lang="en-GB"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he-IL" sz="2800" dirty="0" smtClean="0">
                <a:latin typeface="David" panose="020E0502060401010101" pitchFamily="34" charset="-79"/>
                <a:cs typeface="David" panose="020E0502060401010101" pitchFamily="34" charset="-79"/>
              </a:rPr>
              <a:t>רוּחַ</a:t>
            </a:r>
            <a:r>
              <a:rPr lang="en-GB" sz="2800" dirty="0" smtClean="0">
                <a:latin typeface="David" panose="020E0502060401010101" pitchFamily="34" charset="-79"/>
                <a:cs typeface="David" panose="020E0502060401010101" pitchFamily="34" charset="-79"/>
              </a:rPr>
              <a:t> </a:t>
            </a:r>
            <a:r>
              <a:rPr lang="en-GB" sz="2800" dirty="0" smtClean="0">
                <a:latin typeface="+mj-lt"/>
                <a:cs typeface="David" panose="020E0502060401010101" pitchFamily="34" charset="-79"/>
              </a:rPr>
              <a:t>(</a:t>
            </a:r>
            <a:r>
              <a:rPr lang="en-GB" sz="2800" i="1" dirty="0" err="1" smtClean="0">
                <a:latin typeface="+mj-lt"/>
                <a:cs typeface="David" panose="020E0502060401010101" pitchFamily="34" charset="-79"/>
              </a:rPr>
              <a:t>ruach</a:t>
            </a:r>
            <a:r>
              <a:rPr lang="en-GB" sz="2800" dirty="0" smtClean="0">
                <a:latin typeface="+mj-lt"/>
                <a:cs typeface="David" panose="020E0502060401010101" pitchFamily="34" charset="-79"/>
              </a:rPr>
              <a:t>) – onomatopoeic word</a:t>
            </a:r>
          </a:p>
          <a:p>
            <a:pPr>
              <a:buFont typeface="Arial" panose="020B0604020202020204" pitchFamily="34" charset="0"/>
              <a:buChar char="•"/>
            </a:pPr>
            <a:r>
              <a:rPr lang="en-GB" sz="2800" dirty="0" smtClean="0">
                <a:latin typeface="+mj-lt"/>
                <a:cs typeface="David" panose="020E0502060401010101" pitchFamily="34" charset="-79"/>
              </a:rPr>
              <a:t>Breath, or something more? </a:t>
            </a:r>
          </a:p>
          <a:p>
            <a:pPr>
              <a:buFont typeface="Arial" panose="020B0604020202020204" pitchFamily="34" charset="0"/>
              <a:buChar char="•"/>
            </a:pPr>
            <a:r>
              <a:rPr lang="en-GB" sz="2800" dirty="0" smtClean="0">
                <a:latin typeface="+mj-lt"/>
                <a:cs typeface="David" panose="020E0502060401010101" pitchFamily="34" charset="-79"/>
              </a:rPr>
              <a:t>‘He’ or ‘it’?</a:t>
            </a:r>
            <a:endParaRPr lang="en-GB" sz="2800" dirty="0">
              <a:latin typeface="+mj-lt"/>
              <a:cs typeface="David" panose="020E0502060401010101" pitchFamily="34" charset="-79"/>
            </a:endParaRPr>
          </a:p>
        </p:txBody>
      </p:sp>
    </p:spTree>
    <p:extLst>
      <p:ext uri="{BB962C8B-B14F-4D97-AF65-F5344CB8AC3E}">
        <p14:creationId xmlns:p14="http://schemas.microsoft.com/office/powerpoint/2010/main" val="26025439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Holy Spirit in the new testament</a:t>
            </a:r>
            <a:endParaRPr lang="en-GB"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GB" sz="1800" dirty="0" smtClean="0"/>
              <a:t>Mark  1:9-11 and John  16:4-15</a:t>
            </a:r>
          </a:p>
          <a:p>
            <a:pPr>
              <a:buFont typeface="Arial" panose="020B0604020202020204" pitchFamily="34" charset="0"/>
              <a:buChar char="•"/>
            </a:pPr>
            <a:r>
              <a:rPr lang="en-GB" sz="1800" dirty="0" smtClean="0"/>
              <a:t>John 14::15-31</a:t>
            </a:r>
          </a:p>
          <a:p>
            <a:pPr>
              <a:buFont typeface="Arial" panose="020B0604020202020204" pitchFamily="34" charset="0"/>
              <a:buChar char="•"/>
            </a:pPr>
            <a:r>
              <a:rPr lang="en-GB" sz="1800" dirty="0" smtClean="0"/>
              <a:t>John 15: 26-27</a:t>
            </a:r>
          </a:p>
          <a:p>
            <a:pPr>
              <a:buFont typeface="Arial" panose="020B0604020202020204" pitchFamily="34" charset="0"/>
              <a:buChar char="•"/>
            </a:pPr>
            <a:r>
              <a:rPr lang="en-GB" sz="1800" dirty="0" smtClean="0"/>
              <a:t>Acts 2:1-33</a:t>
            </a:r>
            <a:endParaRPr lang="en-GB" sz="1800" dirty="0"/>
          </a:p>
          <a:p>
            <a:pPr>
              <a:buFont typeface="Arial" panose="020B0604020202020204" pitchFamily="34" charset="0"/>
              <a:buChar char="•"/>
            </a:pPr>
            <a:r>
              <a:rPr lang="en-GB" sz="1800" dirty="0"/>
              <a:t>Rom 8:1-30</a:t>
            </a:r>
          </a:p>
          <a:p>
            <a:pPr>
              <a:buFont typeface="Arial" panose="020B0604020202020204" pitchFamily="34" charset="0"/>
              <a:buChar char="•"/>
            </a:pPr>
            <a:r>
              <a:rPr lang="en-GB" sz="1800" dirty="0" smtClean="0"/>
              <a:t>1 </a:t>
            </a:r>
            <a:r>
              <a:rPr lang="en-GB" sz="1800" dirty="0" err="1" smtClean="0"/>
              <a:t>Cor</a:t>
            </a:r>
            <a:r>
              <a:rPr lang="en-GB" sz="1800" dirty="0" smtClean="0"/>
              <a:t> 12:1-31</a:t>
            </a:r>
          </a:p>
          <a:p>
            <a:pPr>
              <a:buFont typeface="Arial" panose="020B0604020202020204" pitchFamily="34" charset="0"/>
              <a:buChar char="•"/>
            </a:pPr>
            <a:r>
              <a:rPr lang="en-GB" sz="1800" dirty="0" smtClean="0"/>
              <a:t>Gal 5:16-26</a:t>
            </a:r>
          </a:p>
          <a:p>
            <a:pPr>
              <a:buFont typeface="Arial" panose="020B0604020202020204" pitchFamily="34" charset="0"/>
              <a:buChar char="•"/>
            </a:pPr>
            <a:r>
              <a:rPr lang="en-GB" sz="1800" dirty="0" smtClean="0"/>
              <a:t>1 John 5:6-12</a:t>
            </a:r>
          </a:p>
          <a:p>
            <a:pPr marL="0" indent="0"/>
            <a:r>
              <a:rPr lang="en-GB" sz="1800" dirty="0" smtClean="0"/>
              <a:t>Is it about the ‘Holy Spirit’ or just spirit, or some other spirit?  How is the Spirit described? What does he do?</a:t>
            </a:r>
          </a:p>
          <a:p>
            <a:pPr>
              <a:buFont typeface="Arial" panose="020B0604020202020204" pitchFamily="34" charset="0"/>
              <a:buChar char="•"/>
            </a:pPr>
            <a:endParaRPr lang="en-GB" dirty="0" smtClean="0"/>
          </a:p>
          <a:p>
            <a:pPr>
              <a:buFont typeface="Arial" panose="020B0604020202020204" pitchFamily="34" charset="0"/>
              <a:buChar char="•"/>
            </a:pPr>
            <a:endParaRPr lang="en-GB" dirty="0" smtClean="0"/>
          </a:p>
          <a:p>
            <a:pPr>
              <a:buFont typeface="Arial" panose="020B0604020202020204" pitchFamily="34" charset="0"/>
              <a:buChar char="•"/>
            </a:pPr>
            <a:endParaRPr lang="en-GB" dirty="0"/>
          </a:p>
        </p:txBody>
      </p:sp>
    </p:spTree>
    <p:extLst>
      <p:ext uri="{BB962C8B-B14F-4D97-AF65-F5344CB8AC3E}">
        <p14:creationId xmlns:p14="http://schemas.microsoft.com/office/powerpoint/2010/main" val="14252076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Holy spirit in the new testament</a:t>
            </a:r>
            <a:endParaRPr lang="en-GB" dirty="0"/>
          </a:p>
        </p:txBody>
      </p:sp>
      <p:sp>
        <p:nvSpPr>
          <p:cNvPr id="3" name="Content Placeholder 2"/>
          <p:cNvSpPr>
            <a:spLocks noGrp="1"/>
          </p:cNvSpPr>
          <p:nvPr>
            <p:ph idx="1"/>
          </p:nvPr>
        </p:nvSpPr>
        <p:spPr/>
        <p:txBody>
          <a:bodyPr>
            <a:noAutofit/>
          </a:bodyPr>
          <a:lstStyle/>
          <a:p>
            <a:pPr>
              <a:buFont typeface="Arial" panose="020B0604020202020204" pitchFamily="34" charset="0"/>
              <a:buChar char="•"/>
            </a:pPr>
            <a:r>
              <a:rPr lang="en-GB" sz="2400" dirty="0" smtClean="0"/>
              <a:t>Is he a ‘he’ or an ‘it’, a person or just stuff? Spirit or spirit? ‘Spirit’ can mean a lot of things – </a:t>
            </a:r>
            <a:r>
              <a:rPr lang="en-GB" sz="2400" dirty="0" err="1" smtClean="0"/>
              <a:t>eg</a:t>
            </a:r>
            <a:r>
              <a:rPr lang="en-GB" sz="2400" dirty="0" smtClean="0"/>
              <a:t>. Flesh vs spirit</a:t>
            </a:r>
          </a:p>
          <a:p>
            <a:pPr>
              <a:buFont typeface="Arial" panose="020B0604020202020204" pitchFamily="34" charset="0"/>
              <a:buChar char="•"/>
            </a:pPr>
            <a:r>
              <a:rPr lang="en-GB" sz="2400" dirty="0" smtClean="0"/>
              <a:t>Neuter gender – but so is ‘child’ (cf. John 16:14)</a:t>
            </a:r>
            <a:endParaRPr lang="en-GB" sz="2400" dirty="0"/>
          </a:p>
          <a:p>
            <a:pPr>
              <a:buFont typeface="Arial" panose="020B0604020202020204" pitchFamily="34" charset="0"/>
              <a:buChar char="•"/>
            </a:pPr>
            <a:r>
              <a:rPr lang="en-GB" sz="2400" dirty="0" smtClean="0"/>
              <a:t>Often lacks a definite article </a:t>
            </a:r>
          </a:p>
          <a:p>
            <a:pPr>
              <a:buFont typeface="Arial" panose="020B0604020202020204" pitchFamily="34" charset="0"/>
              <a:buChar char="•"/>
            </a:pPr>
            <a:r>
              <a:rPr lang="en-GB" sz="2400" dirty="0" smtClean="0"/>
              <a:t>Does he come following conversion, or is conversion dependent upon his coming? Is the Holy Spirit a ‘second blessing’? Do Christians need a separate ‘baptism in the Holy Spirit’ after conversion? Acts 8:14-17 or 10:44-48</a:t>
            </a:r>
            <a:endParaRPr lang="en-GB" sz="1800" dirty="0"/>
          </a:p>
        </p:txBody>
      </p:sp>
    </p:spTree>
    <p:extLst>
      <p:ext uri="{BB962C8B-B14F-4D97-AF65-F5344CB8AC3E}">
        <p14:creationId xmlns:p14="http://schemas.microsoft.com/office/powerpoint/2010/main" val="16171101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 the holy spirit god?</a:t>
            </a:r>
            <a:endParaRPr lang="en-GB" dirty="0"/>
          </a:p>
        </p:txBody>
      </p:sp>
      <p:sp>
        <p:nvSpPr>
          <p:cNvPr id="3" name="Content Placeholder 2"/>
          <p:cNvSpPr>
            <a:spLocks noGrp="1"/>
          </p:cNvSpPr>
          <p:nvPr>
            <p:ph idx="1"/>
          </p:nvPr>
        </p:nvSpPr>
        <p:spPr/>
        <p:txBody>
          <a:bodyPr/>
          <a:lstStyle/>
          <a:p>
            <a:pPr>
              <a:buFont typeface="Arial" panose="020B0604020202020204" pitchFamily="34" charset="0"/>
              <a:buChar char="•"/>
            </a:pPr>
            <a:r>
              <a:rPr lang="en-GB" sz="1800" dirty="0" smtClean="0"/>
              <a:t>Holiness is typically a divine attribute – Matt 12:32, ‘blasphemy against the Holy Spirit’ is unforgiveable</a:t>
            </a:r>
          </a:p>
          <a:p>
            <a:pPr>
              <a:buFont typeface="Arial" panose="020B0604020202020204" pitchFamily="34" charset="0"/>
              <a:buChar char="•"/>
            </a:pPr>
            <a:r>
              <a:rPr lang="en-GB" sz="1800" dirty="0" smtClean="0"/>
              <a:t>The Holy Spirit has divine attributes including eternity (Gen 1:1-2, John 14:16); omnipresence (Ps 139:7-8); omnipotence (Ps 104:30; Matt 12:28)</a:t>
            </a:r>
          </a:p>
          <a:p>
            <a:pPr>
              <a:buFont typeface="Arial" panose="020B0604020202020204" pitchFamily="34" charset="0"/>
              <a:buChar char="•"/>
            </a:pPr>
            <a:r>
              <a:rPr lang="en-GB" sz="1800" dirty="0" smtClean="0"/>
              <a:t>Equated with God in triadic </a:t>
            </a:r>
            <a:r>
              <a:rPr lang="en-GB" sz="1800" dirty="0" err="1" smtClean="0"/>
              <a:t>fomulae</a:t>
            </a:r>
            <a:r>
              <a:rPr lang="en-GB" sz="1800" dirty="0" smtClean="0"/>
              <a:t>: 1 Pet 1:2; 2 </a:t>
            </a:r>
            <a:r>
              <a:rPr lang="en-GB" sz="1800" dirty="0" err="1" smtClean="0"/>
              <a:t>Cor</a:t>
            </a:r>
            <a:r>
              <a:rPr lang="en-GB" sz="1800" dirty="0" smtClean="0"/>
              <a:t> 13:14; Matt  28:19</a:t>
            </a:r>
          </a:p>
          <a:p>
            <a:pPr>
              <a:buFont typeface="Arial" panose="020B0604020202020204" pitchFamily="34" charset="0"/>
              <a:buChar char="•"/>
            </a:pPr>
            <a:r>
              <a:rPr lang="en-GB" sz="1800" dirty="0" smtClean="0"/>
              <a:t>Name is interchangeable with God’s:  Acts 5:3-4 ‘lied to the HS, lied to God’; 1 </a:t>
            </a:r>
            <a:r>
              <a:rPr lang="en-GB" sz="1800" dirty="0" err="1" smtClean="0"/>
              <a:t>Cor</a:t>
            </a:r>
            <a:r>
              <a:rPr lang="en-GB" sz="1800" dirty="0" smtClean="0"/>
              <a:t> 3:16 and 6:19 ‘temples of God/temples of the Holy Spirit’</a:t>
            </a:r>
          </a:p>
          <a:p>
            <a:pPr>
              <a:buFont typeface="Arial" panose="020B0604020202020204" pitchFamily="34" charset="0"/>
              <a:buChar char="•"/>
            </a:pPr>
            <a:r>
              <a:rPr lang="en-GB" sz="1800" dirty="0" smtClean="0"/>
              <a:t>Divine acts:  Creating (Job 33:4); casting out demons (Matt 12:28); the virgin birth (Matt 1:20 and Luke 1:35); sanctifying (Rom 15:16) and giving new life – making people born again (John 3:5)</a:t>
            </a:r>
          </a:p>
          <a:p>
            <a:pPr>
              <a:buFont typeface="Arial" panose="020B0604020202020204" pitchFamily="34" charset="0"/>
              <a:buChar char="•"/>
            </a:pPr>
            <a:endParaRPr lang="en-GB" dirty="0" smtClean="0"/>
          </a:p>
          <a:p>
            <a:pPr>
              <a:buFont typeface="Arial" panose="020B0604020202020204" pitchFamily="34" charset="0"/>
              <a:buChar char="•"/>
            </a:pPr>
            <a:endParaRPr lang="en-GB" dirty="0"/>
          </a:p>
        </p:txBody>
      </p:sp>
    </p:spTree>
    <p:extLst>
      <p:ext uri="{BB962C8B-B14F-4D97-AF65-F5344CB8AC3E}">
        <p14:creationId xmlns:p14="http://schemas.microsoft.com/office/powerpoint/2010/main" val="10105898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Does the holy spirit have personhood?</a:t>
            </a:r>
            <a:endParaRPr lang="en-GB" dirty="0"/>
          </a:p>
        </p:txBody>
      </p:sp>
      <p:sp>
        <p:nvSpPr>
          <p:cNvPr id="3" name="Content Placeholder 2"/>
          <p:cNvSpPr>
            <a:spLocks noGrp="1"/>
          </p:cNvSpPr>
          <p:nvPr>
            <p:ph idx="1"/>
          </p:nvPr>
        </p:nvSpPr>
        <p:spPr/>
        <p:txBody>
          <a:bodyPr/>
          <a:lstStyle/>
          <a:p>
            <a:pPr>
              <a:buFont typeface="Arial" panose="020B0604020202020204" pitchFamily="34" charset="0"/>
              <a:buChar char="•"/>
            </a:pPr>
            <a:r>
              <a:rPr lang="en-GB" sz="2000" dirty="0" smtClean="0"/>
              <a:t>See by many theologians as the weakest link in the doctrine of the Trinity, in terms of biblical evidence</a:t>
            </a:r>
          </a:p>
          <a:p>
            <a:pPr>
              <a:buFont typeface="Arial" panose="020B0604020202020204" pitchFamily="34" charset="0"/>
              <a:buChar char="•"/>
            </a:pPr>
            <a:r>
              <a:rPr lang="en-GB" sz="2000" dirty="0" smtClean="0"/>
              <a:t>The Holy Spirit has independent personal attributes: life (Rom 8:11); intelligence (Rom 8:27 and Acts 15:28); will (1 </a:t>
            </a:r>
            <a:r>
              <a:rPr lang="en-GB" sz="2000" dirty="0" err="1" smtClean="0"/>
              <a:t>Cor</a:t>
            </a:r>
            <a:r>
              <a:rPr lang="en-GB" sz="2000" dirty="0" smtClean="0"/>
              <a:t> 12:11); speech (</a:t>
            </a:r>
            <a:r>
              <a:rPr lang="en-GB" sz="2000" dirty="0" err="1" smtClean="0"/>
              <a:t>Heb</a:t>
            </a:r>
            <a:r>
              <a:rPr lang="en-GB" sz="2000" dirty="0" smtClean="0"/>
              <a:t> 10:29); emotion (Rom 8:26-27)</a:t>
            </a:r>
          </a:p>
          <a:p>
            <a:pPr>
              <a:buFont typeface="Arial" panose="020B0604020202020204" pitchFamily="34" charset="0"/>
              <a:buChar char="•"/>
            </a:pPr>
            <a:r>
              <a:rPr lang="en-GB" sz="2000" dirty="0" smtClean="0"/>
              <a:t>The Holy Spirit is ‘another comforter’ (John 14:15-17) i.e. like Jesus</a:t>
            </a:r>
          </a:p>
          <a:p>
            <a:pPr>
              <a:buFont typeface="Arial" panose="020B0604020202020204" pitchFamily="34" charset="0"/>
              <a:buChar char="•"/>
            </a:pPr>
            <a:endParaRPr lang="en-GB" dirty="0"/>
          </a:p>
        </p:txBody>
      </p:sp>
    </p:spTree>
    <p:extLst>
      <p:ext uri="{BB962C8B-B14F-4D97-AF65-F5344CB8AC3E}">
        <p14:creationId xmlns:p14="http://schemas.microsoft.com/office/powerpoint/2010/main" val="4913960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1263040"/>
          </a:xfrm>
        </p:spPr>
        <p:txBody>
          <a:bodyPr/>
          <a:lstStyle/>
          <a:p>
            <a:r>
              <a:rPr lang="en-GB" dirty="0" smtClean="0"/>
              <a:t>Does the Holy Spirit Proceed from the Father and the Son?</a:t>
            </a:r>
            <a:endParaRPr lang="en-GB" dirty="0"/>
          </a:p>
        </p:txBody>
      </p:sp>
      <p:sp>
        <p:nvSpPr>
          <p:cNvPr id="3" name="Content Placeholder 2"/>
          <p:cNvSpPr>
            <a:spLocks noGrp="1"/>
          </p:cNvSpPr>
          <p:nvPr>
            <p:ph idx="1"/>
          </p:nvPr>
        </p:nvSpPr>
        <p:spPr>
          <a:xfrm>
            <a:off x="827584" y="1628800"/>
            <a:ext cx="7520940" cy="3075793"/>
          </a:xfrm>
        </p:spPr>
        <p:txBody>
          <a:bodyPr/>
          <a:lstStyle/>
          <a:p>
            <a:pPr marL="285750" indent="-285750">
              <a:buFont typeface="Arial" panose="020B0604020202020204" pitchFamily="34" charset="0"/>
              <a:buChar char="•"/>
            </a:pPr>
            <a:r>
              <a:rPr lang="en-GB" sz="2000" dirty="0" smtClean="0"/>
              <a:t>The </a:t>
            </a:r>
            <a:r>
              <a:rPr lang="en-GB" sz="2000" i="1" dirty="0" err="1" smtClean="0"/>
              <a:t>Filioque</a:t>
            </a:r>
            <a:r>
              <a:rPr lang="en-GB" sz="2000" dirty="0" smtClean="0"/>
              <a:t> clause of the Nicene Creed: double procession of the Spirit</a:t>
            </a:r>
          </a:p>
          <a:p>
            <a:pPr marL="285750" indent="-285750">
              <a:buFont typeface="Arial" panose="020B0604020202020204" pitchFamily="34" charset="0"/>
              <a:buChar char="•"/>
            </a:pPr>
            <a:r>
              <a:rPr lang="en-GB" sz="2000" dirty="0" smtClean="0"/>
              <a:t>Contributing to the Great Schism: compromises the role of the Father as the source of divinity; </a:t>
            </a:r>
          </a:p>
          <a:p>
            <a:pPr marL="285750" indent="-285750">
              <a:buFont typeface="Arial" panose="020B0604020202020204" pitchFamily="34" charset="0"/>
              <a:buChar char="•"/>
            </a:pPr>
            <a:r>
              <a:rPr lang="en-GB" sz="2000" dirty="0" smtClean="0"/>
              <a:t>John  16:7; 20:22; Acts 2:33; </a:t>
            </a:r>
          </a:p>
          <a:p>
            <a:pPr marL="285750" indent="-285750">
              <a:buFont typeface="Arial" panose="020B0604020202020204" pitchFamily="34" charset="0"/>
              <a:buChar char="•"/>
            </a:pPr>
            <a:r>
              <a:rPr lang="en-GB" sz="2000" dirty="0" smtClean="0"/>
              <a:t>Not </a:t>
            </a:r>
            <a:r>
              <a:rPr lang="en-GB" sz="2000" i="1" dirty="0" err="1" smtClean="0"/>
              <a:t>filioque</a:t>
            </a:r>
            <a:r>
              <a:rPr lang="en-GB" sz="2000" dirty="0" smtClean="0"/>
              <a:t> makes the relationships of the Holy Trinity imbalanced and qualitatively difference</a:t>
            </a:r>
          </a:p>
          <a:p>
            <a:pPr marL="0" indent="0"/>
            <a:endParaRPr lang="en-GB" dirty="0"/>
          </a:p>
        </p:txBody>
      </p:sp>
    </p:spTree>
    <p:extLst>
      <p:ext uri="{BB962C8B-B14F-4D97-AF65-F5344CB8AC3E}">
        <p14:creationId xmlns:p14="http://schemas.microsoft.com/office/powerpoint/2010/main" val="22765784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Holy Spirit in the Trinity</a:t>
            </a:r>
            <a:endParaRPr lang="en-GB"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GB" sz="2400" dirty="0" smtClean="0"/>
              <a:t>NT triadic formulae</a:t>
            </a:r>
          </a:p>
          <a:p>
            <a:pPr>
              <a:buFont typeface="Arial" panose="020B0604020202020204" pitchFamily="34" charset="0"/>
              <a:buChar char="•"/>
            </a:pPr>
            <a:r>
              <a:rPr lang="en-GB" sz="2400" dirty="0" smtClean="0"/>
              <a:t>Irenaeus of Lyon – the two hands of God</a:t>
            </a:r>
          </a:p>
          <a:p>
            <a:pPr>
              <a:buFont typeface="Arial" panose="020B0604020202020204" pitchFamily="34" charset="0"/>
              <a:buChar char="•"/>
            </a:pPr>
            <a:r>
              <a:rPr lang="en-GB" sz="2400" dirty="0" smtClean="0"/>
              <a:t>Hilary of Poitiers, </a:t>
            </a:r>
            <a:r>
              <a:rPr lang="en-GB" sz="2400" i="1" dirty="0" smtClean="0"/>
              <a:t>On the Trinity</a:t>
            </a:r>
          </a:p>
          <a:p>
            <a:pPr>
              <a:buFont typeface="Arial" panose="020B0604020202020204" pitchFamily="34" charset="0"/>
              <a:buChar char="•"/>
            </a:pPr>
            <a:r>
              <a:rPr lang="en-GB" sz="2400" dirty="0" err="1" smtClean="0"/>
              <a:t>Subordinationist</a:t>
            </a:r>
            <a:r>
              <a:rPr lang="en-GB" sz="2400" dirty="0" smtClean="0"/>
              <a:t>  (hierarchical) vs Egalitarian </a:t>
            </a:r>
            <a:endParaRPr lang="en-GB" sz="2400" dirty="0"/>
          </a:p>
        </p:txBody>
      </p:sp>
    </p:spTree>
    <p:extLst>
      <p:ext uri="{BB962C8B-B14F-4D97-AF65-F5344CB8AC3E}">
        <p14:creationId xmlns:p14="http://schemas.microsoft.com/office/powerpoint/2010/main" val="33704225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Holy Spirit and salvation</a:t>
            </a:r>
            <a:endParaRPr lang="en-GB" dirty="0"/>
          </a:p>
        </p:txBody>
      </p:sp>
      <p:sp>
        <p:nvSpPr>
          <p:cNvPr id="3" name="Content Placeholder 2"/>
          <p:cNvSpPr>
            <a:spLocks noGrp="1"/>
          </p:cNvSpPr>
          <p:nvPr>
            <p:ph idx="1"/>
          </p:nvPr>
        </p:nvSpPr>
        <p:spPr/>
        <p:txBody>
          <a:bodyPr/>
          <a:lstStyle/>
          <a:p>
            <a:pPr>
              <a:buFont typeface="Arial" panose="020B0604020202020204" pitchFamily="34" charset="0"/>
              <a:buChar char="•"/>
            </a:pPr>
            <a:r>
              <a:rPr lang="en-GB" sz="1800" dirty="0" smtClean="0"/>
              <a:t>In classic Reformed theology the primary work of the Holy Spirit is to apply the redeeming work of the Son to the believer </a:t>
            </a:r>
          </a:p>
          <a:p>
            <a:pPr>
              <a:buFont typeface="Arial" panose="020B0604020202020204" pitchFamily="34" charset="0"/>
              <a:buChar char="•"/>
            </a:pPr>
            <a:r>
              <a:rPr lang="en-GB" sz="1800" dirty="0" smtClean="0"/>
              <a:t>The Holy Spirit brings conviction of sin and points towards the righteous of God in Christ (John 16:8-11)</a:t>
            </a:r>
          </a:p>
          <a:p>
            <a:pPr>
              <a:buFont typeface="Arial" panose="020B0604020202020204" pitchFamily="34" charset="0"/>
              <a:buChar char="•"/>
            </a:pPr>
            <a:r>
              <a:rPr lang="en-GB" sz="1800" dirty="0" smtClean="0"/>
              <a:t>The Holy Spirit gives us the status  won by Christ of being children of God, free from condemnation, able to say ‘Abba’, Father (Rom 8)</a:t>
            </a:r>
          </a:p>
          <a:p>
            <a:pPr>
              <a:buFont typeface="Arial" panose="020B0604020202020204" pitchFamily="34" charset="0"/>
              <a:buChar char="•"/>
            </a:pPr>
            <a:endParaRPr lang="en-GB" dirty="0"/>
          </a:p>
        </p:txBody>
      </p:sp>
    </p:spTree>
    <p:extLst>
      <p:ext uri="{BB962C8B-B14F-4D97-AF65-F5344CB8AC3E}">
        <p14:creationId xmlns:p14="http://schemas.microsoft.com/office/powerpoint/2010/main" val="3538266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holy spirit and theological knowing</a:t>
            </a:r>
            <a:endParaRPr lang="en-GB"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GB" dirty="0" smtClean="0"/>
              <a:t>The Holy Spirit is necessary to know God and to faithfully interpret the Scriptures</a:t>
            </a:r>
          </a:p>
          <a:p>
            <a:pPr>
              <a:buFont typeface="Arial" panose="020B0604020202020204" pitchFamily="34" charset="0"/>
              <a:buChar char="•"/>
            </a:pPr>
            <a:r>
              <a:rPr lang="en-GB" dirty="0" smtClean="0"/>
              <a:t>The Spirit of truth – John 14:17 – ‘will teach you all things and bring top remembrance all that I have said to you’ – 14:26 – ‘he will bear witness  about me‘ – 15:26</a:t>
            </a:r>
          </a:p>
          <a:p>
            <a:pPr>
              <a:buFont typeface="Arial" panose="020B0604020202020204" pitchFamily="34" charset="0"/>
              <a:buChar char="•"/>
            </a:pPr>
            <a:r>
              <a:rPr lang="en-GB" dirty="0" smtClean="0"/>
              <a:t>The Holy Spirit is the author of Scripture and the one who speaks through it (as in </a:t>
            </a:r>
            <a:r>
              <a:rPr lang="en-GB" dirty="0" err="1" smtClean="0"/>
              <a:t>Heb</a:t>
            </a:r>
            <a:r>
              <a:rPr lang="en-GB" dirty="0" smtClean="0"/>
              <a:t> 3:7)</a:t>
            </a:r>
          </a:p>
          <a:p>
            <a:pPr>
              <a:buFont typeface="Arial" panose="020B0604020202020204" pitchFamily="34" charset="0"/>
              <a:buChar char="•"/>
            </a:pPr>
            <a:r>
              <a:rPr lang="en-GB" dirty="0" smtClean="0"/>
              <a:t>Scriptural meaning comes not through the natural meaningfulness of words or the power of human intellect, but because the Holy Spirit wills Scripture to have meaning (</a:t>
            </a:r>
            <a:r>
              <a:rPr lang="en-GB" dirty="0" err="1" smtClean="0"/>
              <a:t>Eph</a:t>
            </a:r>
            <a:r>
              <a:rPr lang="en-GB" dirty="0" smtClean="0"/>
              <a:t> 6:17 ‘sword of the Spirit, which is the word of God’)</a:t>
            </a:r>
          </a:p>
          <a:p>
            <a:pPr>
              <a:buFont typeface="Arial" panose="020B0604020202020204" pitchFamily="34" charset="0"/>
              <a:buChar char="•"/>
            </a:pPr>
            <a:r>
              <a:rPr lang="en-GB" dirty="0" err="1" smtClean="0"/>
              <a:t>Huldrych</a:t>
            </a:r>
            <a:r>
              <a:rPr lang="en-GB" dirty="0" smtClean="0"/>
              <a:t> Zwingli – Scripture has a clear, perspicacious meaning to those who read it in the faith given by the Holy Spirit</a:t>
            </a:r>
          </a:p>
          <a:p>
            <a:pPr>
              <a:buFont typeface="Arial" panose="020B0604020202020204" pitchFamily="34" charset="0"/>
              <a:buChar char="•"/>
            </a:pPr>
            <a:r>
              <a:rPr lang="en-GB" dirty="0" smtClean="0"/>
              <a:t>Irenaeus of Lyon – Scripture can only be interpreted by those who hold to the ‘rule of faith’, including belief in the Holy Spirit as God</a:t>
            </a:r>
            <a:endParaRPr lang="en-GB" dirty="0"/>
          </a:p>
        </p:txBody>
      </p:sp>
    </p:spTree>
    <p:extLst>
      <p:ext uri="{BB962C8B-B14F-4D97-AF65-F5344CB8AC3E}">
        <p14:creationId xmlns:p14="http://schemas.microsoft.com/office/powerpoint/2010/main" val="13084598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994</TotalTime>
  <Words>1445</Words>
  <Application>Microsoft Office PowerPoint</Application>
  <PresentationFormat>On-screen Show (4:3)</PresentationFormat>
  <Paragraphs>80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Angles</vt:lpstr>
      <vt:lpstr>The Holy Spirit</vt:lpstr>
      <vt:lpstr>The Apostles and Nicene Creeds</vt:lpstr>
      <vt:lpstr>The Athanasian Creed</vt:lpstr>
      <vt:lpstr>The 39 articles and westminster confession</vt:lpstr>
      <vt:lpstr>Evangelical Alliance and UCCF</vt:lpstr>
      <vt:lpstr>The Holy Spirit in the Old Testament</vt:lpstr>
      <vt:lpstr>The Holy Spirit in the Old Testament</vt:lpstr>
      <vt:lpstr>The Holy Spirit in the new testament</vt:lpstr>
      <vt:lpstr>The Holy spirit in the new testament</vt:lpstr>
      <vt:lpstr>Is the holy spirit god?</vt:lpstr>
      <vt:lpstr>Does the holy spirit have personhood?</vt:lpstr>
      <vt:lpstr>Does the Holy Spirit Proceed from the Father and the Son?</vt:lpstr>
      <vt:lpstr>The Holy Spirit in the Trinity</vt:lpstr>
      <vt:lpstr>The Holy Spirit and salvation</vt:lpstr>
      <vt:lpstr>The holy spirit and theological knowing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Holy Spirit</dc:title>
  <dc:creator>Jacob</dc:creator>
  <cp:lastModifiedBy>Jacob</cp:lastModifiedBy>
  <cp:revision>21</cp:revision>
  <dcterms:created xsi:type="dcterms:W3CDTF">2016-01-18T14:02:29Z</dcterms:created>
  <dcterms:modified xsi:type="dcterms:W3CDTF">2016-01-19T06:36:37Z</dcterms:modified>
</cp:coreProperties>
</file>